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02" r:id="rId1"/>
  </p:sldMasterIdLst>
  <p:notesMasterIdLst>
    <p:notesMasterId r:id="rId28"/>
  </p:notesMasterIdLst>
  <p:sldIdLst>
    <p:sldId id="256" r:id="rId2"/>
    <p:sldId id="264" r:id="rId3"/>
    <p:sldId id="273" r:id="rId4"/>
    <p:sldId id="610" r:id="rId5"/>
    <p:sldId id="609" r:id="rId6"/>
    <p:sldId id="608" r:id="rId7"/>
    <p:sldId id="613" r:id="rId8"/>
    <p:sldId id="612" r:id="rId9"/>
    <p:sldId id="611" r:id="rId10"/>
    <p:sldId id="614" r:id="rId11"/>
    <p:sldId id="615" r:id="rId12"/>
    <p:sldId id="616" r:id="rId13"/>
    <p:sldId id="617" r:id="rId14"/>
    <p:sldId id="618" r:id="rId15"/>
    <p:sldId id="619" r:id="rId16"/>
    <p:sldId id="621" r:id="rId17"/>
    <p:sldId id="620" r:id="rId18"/>
    <p:sldId id="622" r:id="rId19"/>
    <p:sldId id="625" r:id="rId20"/>
    <p:sldId id="624" r:id="rId21"/>
    <p:sldId id="623" r:id="rId22"/>
    <p:sldId id="626" r:id="rId23"/>
    <p:sldId id="627" r:id="rId24"/>
    <p:sldId id="630" r:id="rId25"/>
    <p:sldId id="629" r:id="rId26"/>
    <p:sldId id="628" r:id="rId27"/>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06" autoAdjust="0"/>
    <p:restoredTop sz="94660"/>
  </p:normalViewPr>
  <p:slideViewPr>
    <p:cSldViewPr snapToGrid="0">
      <p:cViewPr varScale="1">
        <p:scale>
          <a:sx n="83" d="100"/>
          <a:sy n="83" d="100"/>
        </p:scale>
        <p:origin x="461"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9842260C-D74D-482F-9123-96366BA335A2}" type="datetimeFigureOut">
              <a:rPr lang="en-US" smtClean="0"/>
              <a:t>12/9/2024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E6DD69E0-4ACD-4B71-9000-8C166F1B4A09}" type="slidenum">
              <a:rPr lang="en-US" smtClean="0"/>
              <a:t>‹#›</a:t>
            </a:fld>
            <a:endParaRPr lang="en-US"/>
          </a:p>
        </p:txBody>
      </p:sp>
    </p:spTree>
    <p:extLst>
      <p:ext uri="{BB962C8B-B14F-4D97-AF65-F5344CB8AC3E}">
        <p14:creationId xmlns:p14="http://schemas.microsoft.com/office/powerpoint/2010/main" val="603489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479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E5E73-8858-92C9-8BBF-7549E5E31B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1A1FF-EA89-FF54-1457-2483CBB273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E1BD5-B291-7A82-DBA7-71A3F9FAFF6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F59CFEF-559F-0C99-C929-0051ED83EFF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888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D6B1A-1976-4AA6-2DDD-A2EA7A793E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2DDE1-D6C2-458F-C628-14CF114372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35FC4C-EBD4-F8E2-0837-50179CA1B2F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5636866-EB94-BB50-BD63-F905A54CA33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439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61221-7EAD-B296-0F61-E144B1081C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49707C-81C5-063D-50FF-BA2741268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4B971-E3F6-FDC7-63A0-24E9E3461DC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8821B16-A56F-A7BE-9CDA-3A792207A9C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442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36301-5067-0106-9D86-CA564D023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957CC-494E-412F-C596-0C48843C16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55B75C-B7E5-AD61-EF0E-B2479311BF1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0603FDC-2D1C-41C3-AA24-D6750F1B89F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24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2AAFD-84B6-97A1-69DF-6B7600102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319CD2-E076-39A5-B870-4494AF4D7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09C253-5E6D-B1D5-39D0-969B66F1947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14EB780-6597-CC2D-BAED-6B7E0CE3EA4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4395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88524-4A0F-CED0-2778-633B2FEB5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D6ADC5-BC5D-99F2-EF03-8F01EF89C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8AE7BF-1441-C274-1E73-36D3E598AAE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263F425-9CE0-073D-F15B-12A7B2A7869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338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64DBA-3008-F5E5-74C1-BA75125EE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92F330-4C89-326B-04CB-940AD7ADE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95F96-7EE3-49CB-42A1-A432B59931C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873EE3C-96B4-5BAA-6D0C-77F26EE4D06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011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C1DEE-2FB1-DC64-4F83-21E88E23EA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125A6-A18F-72B2-DCF0-E3E2063899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E1AB9C-1080-A6E7-AF36-052A9203FBD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A9CBBE-1ABA-D921-F425-8E9D5C3DDB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445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C81DF-4C1F-E028-D644-E22AA93E1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7C34AB-FDC8-0638-7C8C-9C25E89921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40BA3-BDE4-922C-853D-5EC29042A1A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E66C0AC-C459-C4D1-7566-4A8878A1B00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327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0526D-2323-FFF4-D2F9-048643423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BD47FD-2B88-DD49-E4FD-90C3A7BA9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3D0D1-1EE5-B84F-0AA0-910BB61771B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EBD545-6886-6C24-C261-A48FF9BF16A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661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491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A3066-2908-2785-B453-7B2721EA0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01C4D-FF06-0B7F-407D-61186A9704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7AAF42-C731-1E42-50CA-4E68C186969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2F64C5E-9344-DB8B-9FB6-0FE27A7723C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862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06CB4-914D-3CC2-21B2-A5EE17F25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2A482-6323-6B2E-6F5B-9709F6EB69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8CD83-F1CD-F2B3-9918-45418F6184D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4017281-54A4-E1A1-A1E1-48BA3736E17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40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780D2-616D-1BA3-563C-C9AA489690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06793D-1F5B-B22C-0663-F22CB3E185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6CF1E1-0C97-16C0-9CF1-753BC342E94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AE43EC3-C10F-E247-E9FE-20CFAB6B89C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251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780CD-B9D6-EE41-14F4-6CC3A783C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BCFA4D-CBE4-AC73-017E-6E61C05A4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9E544D-A29A-77B0-76B8-8D35A90FB43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CC11B76-060E-324A-749D-6B9F0B7E367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906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26674-83E3-6269-34EE-7F82C6CC8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C8CC9-291C-B57E-EBC1-0D66D4DF47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9A8A81-F188-B9E9-72B3-9F3C7AFC013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3D7490F-9892-35BC-9256-F92A6495D63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764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A7AC9-9004-0630-7A45-167BA5FC80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EA2A21-9180-047D-24C9-B89E89E7CA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2F00A7-836B-23B6-D03E-B2780BF35C7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944295D-363E-FD9E-5C7D-42E62268EF6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9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8C43F-3E8D-D47A-2EED-117C6C3C34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CA5332-4E33-7E04-90F6-CECC3B3D93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14D84-B4A3-EF26-98DC-FE4995662D5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5D58533-111E-D4FB-EF59-343111D873F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576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7595B-73A5-0614-3E3C-28AEFA14D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27534D-A46A-6ED7-3751-C67C98DEE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16EAD-386B-7918-52DD-AE35B942AC0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E1793D-0885-9275-E731-D82D13967F5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091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72B53-09FC-C857-AF75-A1BB62544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97D8E-2557-4938-AEC0-AC5083CFDE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6DD2F6-CD4C-1E1C-9975-C0E16BA4DDF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1F9F6B2-D426-BF78-28F9-A528B86273F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067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020CB-8E6C-F46C-1D75-32E0A74659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929DF-FCFF-0092-321E-76B85412D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7FAC8B-2841-E831-4370-38C30C8C9AF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4CBD6B3-8352-B1E0-740A-D367E695A8B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831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AF7D1-3F4E-A5D1-1E5B-A7AC3A9643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074321-CFBE-19D1-68C3-0E8F2A97B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48032-96B3-A99C-EC9E-A1F5709F616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3891A4-51F2-8099-27DD-14CA0F53BB6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187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1F0A9-CC64-CCB8-804F-D314258F30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460210-9E3A-F95D-74AB-856E12A62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E7BBB8-5879-CCCB-04F5-69DB7A95EC5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C01AF52-814B-33C1-02EE-7AE7CCA7002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1949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E8CB1-DBE2-AA46-AB29-802936F099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F607D1-FC1E-36A1-08D3-128E48185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65C2F-5741-0A79-6BF3-E255232E401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7178211-D08F-284A-B6AC-DB2C894363B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627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A0811-1C32-9417-E52C-838D0F7558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7F28E1-E17D-E9F2-C55D-74E5F29A73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D69F3D-1CEE-D46A-33A7-7F67B241637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5EEA1F4-7D66-CA8C-1C82-109B89119A8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3359F2-43EF-4812-9DC0-98C0B1A4068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42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p:nvPr>
        </p:nvSpPr>
        <p:spPr>
          <a:xfrm>
            <a:off x="581191" y="704088"/>
            <a:ext cx="10993549" cy="1499616"/>
          </a:xfrm>
        </p:spPr>
        <p:txBody>
          <a:bodyPr rtlCol="0"/>
          <a:lstStyle/>
          <a:p>
            <a:pPr rtl="0"/>
            <a:r>
              <a:rPr lang="en-US" noProof="0"/>
              <a:t>Click to edit Master title style</a:t>
            </a:r>
            <a:endParaRPr lang="en-GB" noProof="0"/>
          </a:p>
        </p:txBody>
      </p:sp>
      <p:sp>
        <p:nvSpPr>
          <p:cNvPr id="16" name="Subtitle 2">
            <a:extLst>
              <a:ext uri="{FF2B5EF4-FFF2-40B4-BE49-F238E27FC236}">
                <a16:creationId xmlns:a16="http://schemas.microsoft.com/office/drawing/2014/main" id="{3507450D-E801-41C1-9FD7-923530A06BD4}"/>
              </a:ext>
            </a:extLst>
          </p:cNvPr>
          <p:cNvSpPr>
            <a:spLocks noGrp="1"/>
          </p:cNvSpPr>
          <p:nvPr>
            <p:ph type="subTitle" idx="1"/>
          </p:nvPr>
        </p:nvSpPr>
        <p:spPr>
          <a:xfrm>
            <a:off x="581194" y="2495445"/>
            <a:ext cx="10993546" cy="468233"/>
          </a:xfrm>
        </p:spPr>
        <p:txBody>
          <a:bodyPr rtlCol="0"/>
          <a:lstStyle>
            <a:lvl1pPr marL="0" indent="0">
              <a:buNone/>
              <a:defRPr/>
            </a:lvl1pPr>
          </a:lstStyle>
          <a:p>
            <a:pPr rtl="0"/>
            <a:r>
              <a:rPr lang="en-US" noProof="0"/>
              <a:t>Click to edit Master subtitle style</a:t>
            </a:r>
            <a:endParaRPr lang="en-GB" noProof="0"/>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p:nvPr>
        </p:nvSpPr>
        <p:spPr>
          <a:xfrm>
            <a:off x="448056" y="3081528"/>
            <a:ext cx="11265408" cy="3310128"/>
          </a:xfrm>
          <a:solidFill>
            <a:schemeClr val="accent2"/>
          </a:solidFill>
        </p:spPr>
        <p:txBody>
          <a:bodyPr rtlCol="0"/>
          <a:lstStyle/>
          <a:p>
            <a:pPr rtl="0"/>
            <a:r>
              <a:rPr lang="en-US" noProof="0"/>
              <a:t>Click icon to add picture</a:t>
            </a:r>
            <a:endParaRPr lang="en-GB" noProof="0"/>
          </a:p>
        </p:txBody>
      </p:sp>
    </p:spTree>
    <p:extLst>
      <p:ext uri="{BB962C8B-B14F-4D97-AF65-F5344CB8AC3E}">
        <p14:creationId xmlns:p14="http://schemas.microsoft.com/office/powerpoint/2010/main" val="749655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E7D0488-B202-4F7B-9F3C-5F3540449364}"/>
              </a:ext>
            </a:extLst>
          </p:cNvPr>
          <p:cNvSpPr>
            <a:spLocks noGrp="1"/>
          </p:cNvSpPr>
          <p:nvPr>
            <p:ph type="title"/>
          </p:nvPr>
        </p:nvSpPr>
        <p:spPr>
          <a:xfrm>
            <a:off x="581192" y="3986411"/>
            <a:ext cx="3568661" cy="1872388"/>
          </a:xfrm>
        </p:spPr>
        <p:txBody>
          <a:bodyPr rtlCol="0" anchor="ctr"/>
          <a:lstStyle/>
          <a:p>
            <a:pPr algn="r" rtl="0"/>
            <a:r>
              <a:rPr lang="en-US" noProof="0">
                <a:solidFill>
                  <a:schemeClr val="tx2"/>
                </a:solidFill>
              </a:rPr>
              <a:t>Click to edit Master title style</a:t>
            </a:r>
            <a:endParaRPr lang="en-GB" noProof="0">
              <a:solidFill>
                <a:schemeClr val="tx2"/>
              </a:solidFill>
            </a:endParaRPr>
          </a:p>
        </p:txBody>
      </p:sp>
      <p:sp>
        <p:nvSpPr>
          <p:cNvPr id="12" name="Picture Placeholder 11">
            <a:extLst>
              <a:ext uri="{FF2B5EF4-FFF2-40B4-BE49-F238E27FC236}">
                <a16:creationId xmlns:a16="http://schemas.microsoft.com/office/drawing/2014/main" id="{5972A87D-479C-4157-A7C5-33D8FC7B2974}"/>
              </a:ext>
            </a:extLst>
          </p:cNvPr>
          <p:cNvSpPr>
            <a:spLocks noGrp="1"/>
          </p:cNvSpPr>
          <p:nvPr>
            <p:ph type="pic" sz="quarter" idx="13"/>
          </p:nvPr>
        </p:nvSpPr>
        <p:spPr>
          <a:xfrm>
            <a:off x="448056" y="768096"/>
            <a:ext cx="2578608" cy="2816352"/>
          </a:xfrm>
          <a:solidFill>
            <a:schemeClr val="accent2"/>
          </a:solidFill>
        </p:spPr>
        <p:txBody>
          <a:bodyPr rtlCol="0"/>
          <a:lstStyle/>
          <a:p>
            <a:pPr rtl="0"/>
            <a:r>
              <a:rPr lang="en-US" noProof="0"/>
              <a:t>Click icon to add picture</a:t>
            </a:r>
            <a:endParaRPr lang="en-GB" noProof="0"/>
          </a:p>
        </p:txBody>
      </p:sp>
      <p:sp>
        <p:nvSpPr>
          <p:cNvPr id="13" name="Picture Placeholder 11">
            <a:extLst>
              <a:ext uri="{FF2B5EF4-FFF2-40B4-BE49-F238E27FC236}">
                <a16:creationId xmlns:a16="http://schemas.microsoft.com/office/drawing/2014/main" id="{78EE581A-A98D-4A1B-B826-3C60801D6672}"/>
              </a:ext>
            </a:extLst>
          </p:cNvPr>
          <p:cNvSpPr>
            <a:spLocks noGrp="1"/>
          </p:cNvSpPr>
          <p:nvPr>
            <p:ph type="pic" sz="quarter" idx="14"/>
          </p:nvPr>
        </p:nvSpPr>
        <p:spPr>
          <a:xfrm>
            <a:off x="3352800" y="768096"/>
            <a:ext cx="2578608" cy="2816352"/>
          </a:xfrm>
          <a:solidFill>
            <a:schemeClr val="accent2"/>
          </a:solidFill>
        </p:spPr>
        <p:txBody>
          <a:bodyPr rtlCol="0"/>
          <a:lstStyle/>
          <a:p>
            <a:pPr rtl="0"/>
            <a:r>
              <a:rPr lang="en-US" noProof="0"/>
              <a:t>Click icon to add picture</a:t>
            </a:r>
            <a:endParaRPr lang="en-GB" noProof="0"/>
          </a:p>
        </p:txBody>
      </p:sp>
      <p:sp>
        <p:nvSpPr>
          <p:cNvPr id="14" name="Picture Placeholder 11">
            <a:extLst>
              <a:ext uri="{FF2B5EF4-FFF2-40B4-BE49-F238E27FC236}">
                <a16:creationId xmlns:a16="http://schemas.microsoft.com/office/drawing/2014/main" id="{16AE88BE-E502-4D34-AAE9-6EE48F1ACE29}"/>
              </a:ext>
            </a:extLst>
          </p:cNvPr>
          <p:cNvSpPr>
            <a:spLocks noGrp="1"/>
          </p:cNvSpPr>
          <p:nvPr>
            <p:ph type="pic" sz="quarter" idx="15"/>
          </p:nvPr>
        </p:nvSpPr>
        <p:spPr>
          <a:xfrm>
            <a:off x="6257544" y="768096"/>
            <a:ext cx="2578608" cy="2816352"/>
          </a:xfrm>
          <a:solidFill>
            <a:schemeClr val="accent2"/>
          </a:solidFill>
        </p:spPr>
        <p:txBody>
          <a:bodyPr rtlCol="0"/>
          <a:lstStyle/>
          <a:p>
            <a:pPr rtl="0"/>
            <a:r>
              <a:rPr lang="en-US" noProof="0"/>
              <a:t>Click icon to add picture</a:t>
            </a:r>
            <a:endParaRPr lang="en-GB" noProof="0"/>
          </a:p>
        </p:txBody>
      </p:sp>
      <p:sp>
        <p:nvSpPr>
          <p:cNvPr id="16" name="Picture Placeholder 11">
            <a:extLst>
              <a:ext uri="{FF2B5EF4-FFF2-40B4-BE49-F238E27FC236}">
                <a16:creationId xmlns:a16="http://schemas.microsoft.com/office/drawing/2014/main" id="{9FD0C6B3-E0D9-4177-8079-178D1B0F530D}"/>
              </a:ext>
            </a:extLst>
          </p:cNvPr>
          <p:cNvSpPr>
            <a:spLocks noGrp="1"/>
          </p:cNvSpPr>
          <p:nvPr>
            <p:ph type="pic" sz="quarter" idx="16"/>
          </p:nvPr>
        </p:nvSpPr>
        <p:spPr>
          <a:xfrm>
            <a:off x="9162288" y="768096"/>
            <a:ext cx="2578608" cy="2816352"/>
          </a:xfrm>
          <a:solidFill>
            <a:schemeClr val="accent2"/>
          </a:solidFill>
        </p:spPr>
        <p:txBody>
          <a:bodyPr rtlCol="0"/>
          <a:lstStyle/>
          <a:p>
            <a:pPr rtl="0"/>
            <a:r>
              <a:rPr lang="en-US" noProof="0"/>
              <a:t>Click icon to add picture</a:t>
            </a:r>
            <a:endParaRPr lang="en-GB" noProof="0"/>
          </a:p>
        </p:txBody>
      </p:sp>
      <p:sp>
        <p:nvSpPr>
          <p:cNvPr id="10" name="Content Placeholder 2">
            <a:extLst>
              <a:ext uri="{FF2B5EF4-FFF2-40B4-BE49-F238E27FC236}">
                <a16:creationId xmlns:a16="http://schemas.microsoft.com/office/drawing/2014/main" id="{53AD8A25-150B-42DF-B6CC-FB1E5225D517}"/>
              </a:ext>
            </a:extLst>
          </p:cNvPr>
          <p:cNvSpPr>
            <a:spLocks noGrp="1"/>
          </p:cNvSpPr>
          <p:nvPr>
            <p:ph idx="1"/>
          </p:nvPr>
        </p:nvSpPr>
        <p:spPr>
          <a:xfrm>
            <a:off x="4520392" y="3956050"/>
            <a:ext cx="7225075" cy="1902749"/>
          </a:xfrm>
        </p:spPr>
        <p:txBody>
          <a:bodyPr rtlCol="0">
            <a:normAutofit/>
          </a:bodyPr>
          <a:lstStyle>
            <a:lvl1pPr marL="0" indent="0">
              <a:buNone/>
              <a:defRPr/>
            </a:lvl1pPr>
          </a:lstStyle>
          <a:p>
            <a:pPr lvl="0" rtl="0"/>
            <a:r>
              <a:rPr lang="en-US" noProof="0"/>
              <a:t>Click to edit Master text styles</a:t>
            </a:r>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126244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20F9CA6-0CB1-4A9E-96E4-67800B107E21}"/>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05826FB8-73AC-4F8B-BD9C-B5E87FC9C6A9}"/>
              </a:ext>
              <a:ext uri="{C183D7F6-B498-43B3-948B-1728B52AA6E4}">
                <adec:decorative xmlns:adec="http://schemas.microsoft.com/office/drawing/2017/decorative" val="1"/>
              </a:ext>
            </a:extLst>
          </p:cNvPr>
          <p:cNvSpPr/>
          <p:nvPr userDrawn="1"/>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609906" y="702156"/>
            <a:ext cx="3568661" cy="1188720"/>
          </a:xfrm>
        </p:spPr>
        <p:txBody>
          <a:bodyPr rtlCol="0"/>
          <a:lstStyle/>
          <a:p>
            <a:pPr rtl="0"/>
            <a:r>
              <a:rPr lang="en-US" noProof="0"/>
              <a:t>Click to edit Master title style</a:t>
            </a:r>
            <a:endParaRPr lang="en-GB" noProof="0"/>
          </a:p>
        </p:txBody>
      </p:sp>
      <p:sp>
        <p:nvSpPr>
          <p:cNvPr id="6" name="Content Placeholder 2">
            <a:extLst>
              <a:ext uri="{FF2B5EF4-FFF2-40B4-BE49-F238E27FC236}">
                <a16:creationId xmlns:a16="http://schemas.microsoft.com/office/drawing/2014/main" id="{F7AE5FA5-AF50-4B00-8E20-1B20A667A3BF}"/>
              </a:ext>
            </a:extLst>
          </p:cNvPr>
          <p:cNvSpPr>
            <a:spLocks noGrp="1"/>
          </p:cNvSpPr>
          <p:nvPr>
            <p:ph idx="1"/>
          </p:nvPr>
        </p:nvSpPr>
        <p:spPr>
          <a:xfrm>
            <a:off x="609906" y="2340864"/>
            <a:ext cx="3568661" cy="3634486"/>
          </a:xfrm>
        </p:spPr>
        <p:txBody>
          <a:bodyPr rtlCol="0">
            <a:normAutofit/>
          </a:bodyPr>
          <a:lstStyle>
            <a:lvl1pPr marL="0" indent="0">
              <a:buNone/>
              <a:defRPr/>
            </a:lvl1pPr>
          </a:lstStyle>
          <a:p>
            <a:pPr lvl="0" rtl="0"/>
            <a:r>
              <a:rPr lang="en-US" noProof="0"/>
              <a:t>Click to edit Master text styles</a:t>
            </a:r>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13" name="Picture Placeholder 12">
            <a:extLst>
              <a:ext uri="{FF2B5EF4-FFF2-40B4-BE49-F238E27FC236}">
                <a16:creationId xmlns:a16="http://schemas.microsoft.com/office/drawing/2014/main" id="{83237575-909D-45C0-B594-0B7A40F04B52}"/>
              </a:ext>
            </a:extLst>
          </p:cNvPr>
          <p:cNvSpPr>
            <a:spLocks noGrp="1"/>
          </p:cNvSpPr>
          <p:nvPr>
            <p:ph type="pic" sz="quarter" idx="13"/>
          </p:nvPr>
        </p:nvSpPr>
        <p:spPr>
          <a:xfrm>
            <a:off x="4657344" y="0"/>
            <a:ext cx="7534656" cy="6858000"/>
          </a:xfrm>
          <a:solidFill>
            <a:schemeClr val="accent2"/>
          </a:solidFill>
        </p:spPr>
        <p:txBody>
          <a:bodyPr rtlCol="0"/>
          <a:lstStyle/>
          <a:p>
            <a:pPr rtl="0"/>
            <a:r>
              <a:rPr lang="en-US" noProof="0"/>
              <a:t>Click icon to add picture</a:t>
            </a:r>
            <a:endParaRPr lang="en-GB" noProof="0"/>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762373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rtlCol="0" anchor="b">
            <a:normAutofit/>
          </a:bodyPr>
          <a:lstStyle>
            <a:lvl1pPr algn="l">
              <a:defRPr sz="3600" b="0" cap="all">
                <a:solidFill>
                  <a:schemeClr val="tx1">
                    <a:lumMod val="75000"/>
                    <a:lumOff val="25000"/>
                  </a:schemeClr>
                </a:solidFill>
              </a:defRPr>
            </a:lvl1pPr>
          </a:lstStyle>
          <a:p>
            <a:pPr rtl="0"/>
            <a:r>
              <a:rPr lang="en-US" noProof="0"/>
              <a:t>Click to edit Master title style</a:t>
            </a:r>
            <a:endParaRPr lang="en-GB" noProof="0"/>
          </a:p>
        </p:txBody>
      </p:sp>
      <p:sp>
        <p:nvSpPr>
          <p:cNvPr id="3" name="Text Placeholder 2"/>
          <p:cNvSpPr>
            <a:spLocks noGrp="1"/>
          </p:cNvSpPr>
          <p:nvPr>
            <p:ph type="body" idx="1"/>
          </p:nvPr>
        </p:nvSpPr>
        <p:spPr>
          <a:xfrm>
            <a:off x="581192" y="4541417"/>
            <a:ext cx="11029615" cy="600556"/>
          </a:xfrm>
        </p:spPr>
        <p:txBody>
          <a:bodyPr rtlCol="0"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noProof="0"/>
              <a:t>Click to edit Master text styles</a:t>
            </a:r>
          </a:p>
        </p:txBody>
      </p:sp>
    </p:spTree>
    <p:extLst>
      <p:ext uri="{BB962C8B-B14F-4D97-AF65-F5344CB8AC3E}">
        <p14:creationId xmlns:p14="http://schemas.microsoft.com/office/powerpoint/2010/main" val="3139559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rtlCol="0"/>
          <a:lstStyle/>
          <a:p>
            <a:pPr rtl="0"/>
            <a:r>
              <a:rPr lang="en-US" noProof="0"/>
              <a:t>Click to edit Master title style</a:t>
            </a:r>
            <a:endParaRPr lang="en-GB" noProof="0"/>
          </a:p>
        </p:txBody>
      </p:sp>
      <p:sp>
        <p:nvSpPr>
          <p:cNvPr id="3" name="Content Placeholder 2"/>
          <p:cNvSpPr>
            <a:spLocks noGrp="1"/>
          </p:cNvSpPr>
          <p:nvPr>
            <p:ph sz="half" idx="1"/>
          </p:nvPr>
        </p:nvSpPr>
        <p:spPr>
          <a:xfrm>
            <a:off x="581193" y="2228003"/>
            <a:ext cx="5194767" cy="3633047"/>
          </a:xfrm>
        </p:spPr>
        <p:txBody>
          <a:bodyPr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Content Placeholder 3"/>
          <p:cNvSpPr>
            <a:spLocks noGrp="1"/>
          </p:cNvSpPr>
          <p:nvPr>
            <p:ph sz="half" idx="2"/>
          </p:nvPr>
        </p:nvSpPr>
        <p:spPr>
          <a:xfrm>
            <a:off x="6416039" y="2228003"/>
            <a:ext cx="5194769" cy="3633047"/>
          </a:xfrm>
        </p:spPr>
        <p:txBody>
          <a:bodyPr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6" name="Footer Placeholder 5"/>
          <p:cNvSpPr>
            <a:spLocks noGrp="1"/>
          </p:cNvSpPr>
          <p:nvPr>
            <p:ph type="ftr" sz="quarter" idx="11"/>
          </p:nvPr>
        </p:nvSpPr>
        <p:spPr/>
        <p:txBody>
          <a:bodyPr rtlCol="0"/>
          <a:lstStyle/>
          <a:p>
            <a:pPr rtl="0"/>
            <a:r>
              <a:rPr lang="en-GB" noProof="0"/>
              <a:t>Sample Footer Text</a:t>
            </a:r>
          </a:p>
        </p:txBody>
      </p:sp>
      <p:sp>
        <p:nvSpPr>
          <p:cNvPr id="5" name="Date Placeholder 4"/>
          <p:cNvSpPr>
            <a:spLocks noGrp="1"/>
          </p:cNvSpPr>
          <p:nvPr>
            <p:ph type="dt" sz="half" idx="10"/>
          </p:nvPr>
        </p:nvSpPr>
        <p:spPr/>
        <p:txBody>
          <a:bodyPr rtlCol="0"/>
          <a:lstStyle/>
          <a:p>
            <a:pPr rtl="0"/>
            <a:r>
              <a:rPr lang="en-GB" noProof="0"/>
              <a:t>20XX</a:t>
            </a:r>
          </a:p>
        </p:txBody>
      </p:sp>
      <p:sp>
        <p:nvSpPr>
          <p:cNvPr id="7" name="Slide Number Placeholder 6"/>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731516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576427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C183D7F6-B498-43B3-948B-1728B52AA6E4}">
                <adec:decorative xmlns:adec="http://schemas.microsoft.com/office/drawing/2017/decorative" val="1"/>
              </a:ext>
            </a:extLst>
          </p:cNvPr>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rtlCol="0" anchor="b">
            <a:normAutofit/>
          </a:bodyPr>
          <a:lstStyle>
            <a:lvl1pPr algn="l">
              <a:defRPr sz="2400" b="0">
                <a:solidFill>
                  <a:srgbClr val="FFFFFF"/>
                </a:solidFill>
              </a:defRPr>
            </a:lvl1pPr>
          </a:lstStyle>
          <a:p>
            <a:pPr rtl="0"/>
            <a:r>
              <a:rPr lang="en-US" noProof="0"/>
              <a:t>Click to edit Master title style</a:t>
            </a:r>
            <a:endParaRPr lang="en-GB" noProof="0"/>
          </a:p>
        </p:txBody>
      </p:sp>
      <p:sp>
        <p:nvSpPr>
          <p:cNvPr id="3" name="Content Placeholder 2"/>
          <p:cNvSpPr>
            <a:spLocks noGrp="1"/>
          </p:cNvSpPr>
          <p:nvPr>
            <p:ph idx="1"/>
          </p:nvPr>
        </p:nvSpPr>
        <p:spPr>
          <a:xfrm>
            <a:off x="4900928" y="1179829"/>
            <a:ext cx="6650991" cy="4658216"/>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Text Placeholder 3"/>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p>
            <a:pPr rtl="0"/>
            <a:r>
              <a:rPr lang="en-GB" noProof="0"/>
              <a:t>Sample Footer Text</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p>
            <a:pPr rtl="0"/>
            <a:r>
              <a:rPr lang="en-GB" noProof="0"/>
              <a:t>20XX</a:t>
            </a:r>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p>
            <a:pPr rtl="0"/>
            <a:fld id="{3A98EE3D-8CD1-4C3F-BD1C-C98C9596463C}" type="slidenum">
              <a:rPr lang="en-GB" noProof="0" smtClean="0"/>
              <a:pPr/>
              <a:t>‹#›</a:t>
            </a:fld>
            <a:endParaRPr lang="en-GB" noProof="0"/>
          </a:p>
        </p:txBody>
      </p:sp>
    </p:spTree>
    <p:extLst>
      <p:ext uri="{BB962C8B-B14F-4D97-AF65-F5344CB8AC3E}">
        <p14:creationId xmlns:p14="http://schemas.microsoft.com/office/powerpoint/2010/main" val="372851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rtlCol="0" anchor="b">
            <a:normAutofit/>
          </a:bodyPr>
          <a:lstStyle>
            <a:lvl1pPr algn="l">
              <a:defRPr sz="2400" b="0">
                <a:solidFill>
                  <a:schemeClr val="tx1">
                    <a:lumMod val="75000"/>
                    <a:lumOff val="25000"/>
                  </a:schemeClr>
                </a:solidFill>
              </a:defRPr>
            </a:lvl1pPr>
          </a:lstStyle>
          <a:p>
            <a:pPr rtl="0"/>
            <a:r>
              <a:rPr lang="en-US" noProof="0"/>
              <a:t>Click to edit Master title style</a:t>
            </a:r>
            <a:endParaRPr lang="en-GB" noProof="0"/>
          </a:p>
        </p:txBody>
      </p:sp>
      <p:sp>
        <p:nvSpPr>
          <p:cNvPr id="3" name="Picture Placeholder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n-US" noProof="0"/>
              <a:t>Click icon to add picture</a:t>
            </a:r>
            <a:endParaRPr lang="en-GB" noProof="0"/>
          </a:p>
        </p:txBody>
      </p:sp>
      <p:sp>
        <p:nvSpPr>
          <p:cNvPr id="4" name="Text Placeholder 3"/>
          <p:cNvSpPr>
            <a:spLocks noGrp="1"/>
          </p:cNvSpPr>
          <p:nvPr>
            <p:ph type="body" sz="half" idx="2"/>
          </p:nvPr>
        </p:nvSpPr>
        <p:spPr>
          <a:xfrm>
            <a:off x="581192" y="5260127"/>
            <a:ext cx="11029617" cy="998148"/>
          </a:xfrm>
        </p:spPr>
        <p:txBody>
          <a:bodyPr rtlCol="0"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noProof="0"/>
              <a:t>Click to edit Master text styles</a:t>
            </a:r>
          </a:p>
        </p:txBody>
      </p:sp>
      <p:sp>
        <p:nvSpPr>
          <p:cNvPr id="6" name="Footer Placeholder 5"/>
          <p:cNvSpPr>
            <a:spLocks noGrp="1"/>
          </p:cNvSpPr>
          <p:nvPr>
            <p:ph type="ftr" sz="quarter" idx="11"/>
          </p:nvPr>
        </p:nvSpPr>
        <p:spPr/>
        <p:txBody>
          <a:bodyPr rtlCol="0"/>
          <a:lstStyle/>
          <a:p>
            <a:pPr algn="l" rtl="0"/>
            <a:r>
              <a:rPr lang="en-GB" noProof="0"/>
              <a:t>Sample Footer Text</a:t>
            </a:r>
          </a:p>
        </p:txBody>
      </p:sp>
      <p:sp>
        <p:nvSpPr>
          <p:cNvPr id="5" name="Date Placeholder 4"/>
          <p:cNvSpPr>
            <a:spLocks noGrp="1"/>
          </p:cNvSpPr>
          <p:nvPr>
            <p:ph type="dt" sz="half" idx="10"/>
          </p:nvPr>
        </p:nvSpPr>
        <p:spPr/>
        <p:txBody>
          <a:bodyPr rtlCol="0"/>
          <a:lstStyle/>
          <a:p>
            <a:pPr rtl="0"/>
            <a:r>
              <a:rPr lang="en-GB" noProof="0"/>
              <a:t>20XX</a:t>
            </a:r>
          </a:p>
        </p:txBody>
      </p:sp>
      <p:sp>
        <p:nvSpPr>
          <p:cNvPr id="7" name="Slide Number Placeholder 6"/>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291688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581192" y="702155"/>
            <a:ext cx="3424138" cy="1500131"/>
          </a:xfrm>
        </p:spPr>
        <p:txBody>
          <a:bodyPr rtlCol="0"/>
          <a:lstStyle>
            <a:lvl1pPr>
              <a:defRPr/>
            </a:lvl1pPr>
          </a:lstStyle>
          <a:p>
            <a:pPr rtl="0"/>
            <a:r>
              <a:rPr lang="en-US" noProof="0"/>
              <a:t>Click to edit Master title style</a:t>
            </a:r>
            <a:endParaRPr lang="en-GB" noProof="0"/>
          </a:p>
        </p:txBody>
      </p:sp>
      <p:sp>
        <p:nvSpPr>
          <p:cNvPr id="6" name="Content Placeholder 5">
            <a:extLst>
              <a:ext uri="{FF2B5EF4-FFF2-40B4-BE49-F238E27FC236}">
                <a16:creationId xmlns:a16="http://schemas.microsoft.com/office/drawing/2014/main" id="{728249B4-F572-49E8-9B53-CB4E629EB93F}"/>
              </a:ext>
            </a:extLst>
          </p:cNvPr>
          <p:cNvSpPr>
            <a:spLocks noGrp="1"/>
          </p:cNvSpPr>
          <p:nvPr>
            <p:ph idx="1"/>
          </p:nvPr>
        </p:nvSpPr>
        <p:spPr>
          <a:xfrm>
            <a:off x="581193" y="2414788"/>
            <a:ext cx="3424138" cy="3975776"/>
          </a:xfrm>
        </p:spPr>
        <p:txBody>
          <a:bodyPr rtlCol="0"/>
          <a:lstStyle>
            <a:lvl1pPr marL="0" indent="0">
              <a:buNone/>
              <a:defRPr/>
            </a:lvl1pPr>
          </a:lstStyle>
          <a:p>
            <a:pPr lvl="0" rtl="0"/>
            <a:r>
              <a:rPr lang="en-US" noProof="0"/>
              <a:t>Click to edit Master text styles</a:t>
            </a:r>
          </a:p>
        </p:txBody>
      </p:sp>
      <p:sp>
        <p:nvSpPr>
          <p:cNvPr id="10" name="Picture Placeholder 9">
            <a:extLst>
              <a:ext uri="{FF2B5EF4-FFF2-40B4-BE49-F238E27FC236}">
                <a16:creationId xmlns:a16="http://schemas.microsoft.com/office/drawing/2014/main" id="{06C12940-675F-4BDC-8733-71FEBC2FDCCF}"/>
              </a:ext>
            </a:extLst>
          </p:cNvPr>
          <p:cNvSpPr>
            <a:spLocks noGrp="1"/>
          </p:cNvSpPr>
          <p:nvPr>
            <p:ph type="pic" sz="quarter" idx="13"/>
          </p:nvPr>
        </p:nvSpPr>
        <p:spPr>
          <a:xfrm>
            <a:off x="4242815" y="640080"/>
            <a:ext cx="3703320" cy="5751576"/>
          </a:xfrm>
          <a:solidFill>
            <a:schemeClr val="accent2"/>
          </a:solidFill>
        </p:spPr>
        <p:txBody>
          <a:bodyPr rtlCol="0"/>
          <a:lstStyle/>
          <a:p>
            <a:pPr rtl="0"/>
            <a:r>
              <a:rPr lang="en-US" noProof="0"/>
              <a:t>Click icon to add picture</a:t>
            </a:r>
            <a:endParaRPr lang="en-GB" noProof="0"/>
          </a:p>
        </p:txBody>
      </p:sp>
      <p:sp>
        <p:nvSpPr>
          <p:cNvPr id="11" name="Picture Placeholder 9">
            <a:extLst>
              <a:ext uri="{FF2B5EF4-FFF2-40B4-BE49-F238E27FC236}">
                <a16:creationId xmlns:a16="http://schemas.microsoft.com/office/drawing/2014/main" id="{63AD391F-F462-4773-B9C7-B512F55F6812}"/>
              </a:ext>
            </a:extLst>
          </p:cNvPr>
          <p:cNvSpPr>
            <a:spLocks noGrp="1"/>
          </p:cNvSpPr>
          <p:nvPr>
            <p:ph type="pic" sz="quarter" idx="14"/>
          </p:nvPr>
        </p:nvSpPr>
        <p:spPr>
          <a:xfrm>
            <a:off x="8046720" y="640080"/>
            <a:ext cx="3703320" cy="5751576"/>
          </a:xfrm>
          <a:solidFill>
            <a:schemeClr val="accent2"/>
          </a:solidFill>
        </p:spPr>
        <p:txBody>
          <a:bodyPr rtlCol="0"/>
          <a:lstStyle/>
          <a:p>
            <a:pPr rtl="0"/>
            <a:r>
              <a:rPr lang="en-US" noProof="0"/>
              <a:t>Click icon to add picture</a:t>
            </a:r>
            <a:endParaRPr lang="en-GB" noProof="0"/>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632154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p:nvPr>
        </p:nvSpPr>
        <p:spPr>
          <a:xfrm>
            <a:off x="581192" y="730730"/>
            <a:ext cx="3475915" cy="1478341"/>
          </a:xfrm>
        </p:spPr>
        <p:txBody>
          <a:bodyPr rtlCol="0">
            <a:normAutofit/>
          </a:bodyPr>
          <a:lstStyle/>
          <a:p>
            <a:pPr rtl="0"/>
            <a:r>
              <a:rPr lang="en-US" noProof="0">
                <a:solidFill>
                  <a:schemeClr val="tx2"/>
                </a:solidFill>
              </a:rPr>
              <a:t>Click to edit Master title style</a:t>
            </a:r>
            <a:endParaRPr lang="en-GB" noProof="0">
              <a:solidFill>
                <a:schemeClr val="tx2"/>
              </a:solidFill>
            </a:endParaRPr>
          </a:p>
        </p:txBody>
      </p:sp>
      <p:sp>
        <p:nvSpPr>
          <p:cNvPr id="6" name="Content Placeholder 2" descr="Tag=AccentColor&#10;Flavor=Light&#10;Target=Bullets">
            <a:extLst>
              <a:ext uri="{FF2B5EF4-FFF2-40B4-BE49-F238E27FC236}">
                <a16:creationId xmlns:a16="http://schemas.microsoft.com/office/drawing/2014/main" id="{C768CCB8-0718-4D4E-8EE1-1D287550057B}"/>
              </a:ext>
            </a:extLst>
          </p:cNvPr>
          <p:cNvSpPr>
            <a:spLocks noGrp="1"/>
          </p:cNvSpPr>
          <p:nvPr>
            <p:ph idx="1"/>
          </p:nvPr>
        </p:nvSpPr>
        <p:spPr>
          <a:xfrm>
            <a:off x="581192" y="2180496"/>
            <a:ext cx="3475915" cy="3678303"/>
          </a:xfrm>
        </p:spPr>
        <p:txBody>
          <a:bodyPr rtlCol="0">
            <a:normAutofit/>
          </a:bodyPr>
          <a:lstStyle>
            <a:lvl1pPr marL="0" indent="0">
              <a:buNone/>
              <a:defRPr/>
            </a:lvl1pPr>
          </a:lstStyle>
          <a:p>
            <a:pPr lvl="0" rtl="0"/>
            <a:r>
              <a:rPr lang="en-US" noProof="0"/>
              <a:t>Click to edit Master text styles</a:t>
            </a:r>
          </a:p>
        </p:txBody>
      </p:sp>
      <p:sp>
        <p:nvSpPr>
          <p:cNvPr id="11" name="Picture Placeholder 10">
            <a:extLst>
              <a:ext uri="{FF2B5EF4-FFF2-40B4-BE49-F238E27FC236}">
                <a16:creationId xmlns:a16="http://schemas.microsoft.com/office/drawing/2014/main" id="{5C3A8825-378F-41FE-A716-644287762A49}"/>
              </a:ext>
            </a:extLst>
          </p:cNvPr>
          <p:cNvSpPr>
            <a:spLocks noGrp="1"/>
          </p:cNvSpPr>
          <p:nvPr>
            <p:ph type="pic" sz="quarter" idx="13"/>
          </p:nvPr>
        </p:nvSpPr>
        <p:spPr>
          <a:xfrm>
            <a:off x="4241800" y="630936"/>
            <a:ext cx="7504113" cy="3520440"/>
          </a:xfrm>
          <a:solidFill>
            <a:schemeClr val="accent2"/>
          </a:solidFill>
        </p:spPr>
        <p:txBody>
          <a:bodyPr rtlCol="0"/>
          <a:lstStyle/>
          <a:p>
            <a:pPr rtl="0"/>
            <a:r>
              <a:rPr lang="en-US" noProof="0"/>
              <a:t>Click icon to add picture</a:t>
            </a:r>
            <a:endParaRPr lang="en-GB" noProof="0"/>
          </a:p>
        </p:txBody>
      </p:sp>
      <p:sp>
        <p:nvSpPr>
          <p:cNvPr id="12" name="Picture Placeholder 10">
            <a:extLst>
              <a:ext uri="{FF2B5EF4-FFF2-40B4-BE49-F238E27FC236}">
                <a16:creationId xmlns:a16="http://schemas.microsoft.com/office/drawing/2014/main" id="{2E6B2055-B099-48CF-84C8-2AF6D5618697}"/>
              </a:ext>
            </a:extLst>
          </p:cNvPr>
          <p:cNvSpPr>
            <a:spLocks noGrp="1"/>
          </p:cNvSpPr>
          <p:nvPr>
            <p:ph type="pic" sz="quarter" idx="14"/>
          </p:nvPr>
        </p:nvSpPr>
        <p:spPr>
          <a:xfrm>
            <a:off x="4242816" y="4234252"/>
            <a:ext cx="3703320" cy="2139696"/>
          </a:xfrm>
          <a:solidFill>
            <a:schemeClr val="accent2"/>
          </a:solidFill>
        </p:spPr>
        <p:txBody>
          <a:bodyPr rtlCol="0"/>
          <a:lstStyle/>
          <a:p>
            <a:pPr rtl="0"/>
            <a:r>
              <a:rPr lang="en-US" noProof="0"/>
              <a:t>Click icon to add picture</a:t>
            </a:r>
            <a:endParaRPr lang="en-GB" noProof="0"/>
          </a:p>
        </p:txBody>
      </p:sp>
      <p:sp>
        <p:nvSpPr>
          <p:cNvPr id="13" name="Picture Placeholder 10">
            <a:extLst>
              <a:ext uri="{FF2B5EF4-FFF2-40B4-BE49-F238E27FC236}">
                <a16:creationId xmlns:a16="http://schemas.microsoft.com/office/drawing/2014/main" id="{EED74C29-FF8A-4470-8221-FD11E7FB7D76}"/>
              </a:ext>
            </a:extLst>
          </p:cNvPr>
          <p:cNvSpPr>
            <a:spLocks noGrp="1"/>
          </p:cNvSpPr>
          <p:nvPr>
            <p:ph type="pic" sz="quarter" idx="15"/>
          </p:nvPr>
        </p:nvSpPr>
        <p:spPr>
          <a:xfrm>
            <a:off x="8046720" y="4233672"/>
            <a:ext cx="3703320" cy="2139696"/>
          </a:xfrm>
          <a:solidFill>
            <a:schemeClr val="accent2"/>
          </a:solidFill>
        </p:spPr>
        <p:txBody>
          <a:bodyPr rtlCol="0"/>
          <a:lstStyle/>
          <a:p>
            <a:pPr rtl="0"/>
            <a:r>
              <a:rPr lang="en-US" noProof="0"/>
              <a:t>Click icon to add picture</a:t>
            </a:r>
            <a:endParaRPr lang="en-GB" noProof="0"/>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540292694"/>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787D40-90B5-470E-95A2-784F1CB479C9}"/>
              </a:ext>
            </a:extLst>
          </p:cNvPr>
          <p:cNvSpPr>
            <a:spLocks noGrp="1"/>
          </p:cNvSpPr>
          <p:nvPr>
            <p:ph type="ctrTitle"/>
          </p:nvPr>
        </p:nvSpPr>
        <p:spPr>
          <a:xfrm>
            <a:off x="581191" y="4322102"/>
            <a:ext cx="10993549" cy="1153609"/>
          </a:xfrm>
        </p:spPr>
        <p:txBody>
          <a:bodyPr rtlCol="0"/>
          <a:lstStyle/>
          <a:p>
            <a:pPr rtl="0"/>
            <a:r>
              <a:rPr lang="en-US" noProof="0"/>
              <a:t>Click to edit Master title style</a:t>
            </a:r>
            <a:endParaRPr lang="en-GB" noProof="0"/>
          </a:p>
        </p:txBody>
      </p:sp>
      <p:sp>
        <p:nvSpPr>
          <p:cNvPr id="6" name="Subtitle 2">
            <a:extLst>
              <a:ext uri="{FF2B5EF4-FFF2-40B4-BE49-F238E27FC236}">
                <a16:creationId xmlns:a16="http://schemas.microsoft.com/office/drawing/2014/main" id="{DDD90A03-8871-46F6-B527-27A279CAF3FE}"/>
              </a:ext>
            </a:extLst>
          </p:cNvPr>
          <p:cNvSpPr>
            <a:spLocks noGrp="1"/>
          </p:cNvSpPr>
          <p:nvPr>
            <p:ph type="subTitle" idx="1"/>
          </p:nvPr>
        </p:nvSpPr>
        <p:spPr>
          <a:xfrm>
            <a:off x="581194" y="5475712"/>
            <a:ext cx="10993546" cy="590321"/>
          </a:xfrm>
        </p:spPr>
        <p:txBody>
          <a:bodyPr rtlCol="0"/>
          <a:lstStyle>
            <a:lvl1pPr marL="0" indent="0">
              <a:buNone/>
              <a:defRPr/>
            </a:lvl1pPr>
          </a:lstStyle>
          <a:p>
            <a:pPr rtl="0"/>
            <a:r>
              <a:rPr lang="en-US" noProof="0"/>
              <a:t>Click to edit Master subtitle style</a:t>
            </a:r>
            <a:endParaRPr lang="en-GB" noProof="0"/>
          </a:p>
        </p:txBody>
      </p:sp>
      <p:sp>
        <p:nvSpPr>
          <p:cNvPr id="9" name="Picture Placeholder 8">
            <a:extLst>
              <a:ext uri="{FF2B5EF4-FFF2-40B4-BE49-F238E27FC236}">
                <a16:creationId xmlns:a16="http://schemas.microsoft.com/office/drawing/2014/main" id="{18C0DC8A-3006-4A75-A9BA-FCA96D2C38A9}"/>
              </a:ext>
            </a:extLst>
          </p:cNvPr>
          <p:cNvSpPr>
            <a:spLocks noGrp="1"/>
          </p:cNvSpPr>
          <p:nvPr>
            <p:ph type="pic" sz="quarter" idx="13"/>
          </p:nvPr>
        </p:nvSpPr>
        <p:spPr>
          <a:xfrm>
            <a:off x="449580" y="603504"/>
            <a:ext cx="11292840" cy="3557016"/>
          </a:xfrm>
          <a:solidFill>
            <a:schemeClr val="accent2"/>
          </a:solidFill>
        </p:spPr>
        <p:txBody>
          <a:bodyPr rtlCol="0"/>
          <a:lstStyle/>
          <a:p>
            <a:pPr rtl="0"/>
            <a:r>
              <a:rPr lang="en-US" noProof="0"/>
              <a:t>Click icon to add picture</a:t>
            </a:r>
            <a:endParaRPr lang="en-GB" noProof="0"/>
          </a:p>
        </p:txBody>
      </p:sp>
    </p:spTree>
    <p:extLst>
      <p:ext uri="{BB962C8B-B14F-4D97-AF65-F5344CB8AC3E}">
        <p14:creationId xmlns:p14="http://schemas.microsoft.com/office/powerpoint/2010/main" val="3942612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31520"/>
            <a:ext cx="11029616" cy="987552"/>
          </a:xfrm>
        </p:spPr>
        <p:txBody>
          <a:bodyPr rtlCol="0"/>
          <a:lstStyle/>
          <a:p>
            <a:pPr rtl="0"/>
            <a:r>
              <a:rPr lang="en-US" noProof="0"/>
              <a:t>Click to edit Master title style</a:t>
            </a:r>
            <a:endParaRPr lang="en-GB" noProof="0"/>
          </a:p>
        </p:txBody>
      </p:sp>
      <p:sp>
        <p:nvSpPr>
          <p:cNvPr id="3" name="Content Placeholder 2"/>
          <p:cNvSpPr>
            <a:spLocks noGrp="1"/>
          </p:cNvSpPr>
          <p:nvPr>
            <p:ph idx="1"/>
          </p:nvPr>
        </p:nvSpPr>
        <p:spPr>
          <a:xfrm>
            <a:off x="581192" y="2340864"/>
            <a:ext cx="11029615" cy="3634486"/>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rtlCol="0"/>
          <a:lstStyle/>
          <a:p>
            <a:pPr rtl="0"/>
            <a:r>
              <a:rPr lang="en-GB" noProof="0"/>
              <a:t>Sample Footer Text</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rtlCol="0"/>
          <a:lstStyle/>
          <a:p>
            <a:pPr rtl="0"/>
            <a:r>
              <a:rPr lang="en-GB" noProof="0"/>
              <a:t>20XX</a:t>
            </a:r>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260500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9AD7E45-24A5-4020-858E-57CFA0955730}"/>
              </a:ext>
            </a:extLst>
          </p:cNvPr>
          <p:cNvSpPr>
            <a:spLocks noGrp="1"/>
          </p:cNvSpPr>
          <p:nvPr>
            <p:ph type="ctrTitle"/>
          </p:nvPr>
        </p:nvSpPr>
        <p:spPr>
          <a:xfrm>
            <a:off x="581191" y="1020431"/>
            <a:ext cx="10993549" cy="1475013"/>
          </a:xfrm>
        </p:spPr>
        <p:txBody>
          <a:bodyPr rtlCol="0"/>
          <a:lstStyle/>
          <a:p>
            <a:pPr rtl="0"/>
            <a:r>
              <a:rPr lang="en-US" noProof="0"/>
              <a:t>Click to edit Master title style</a:t>
            </a:r>
            <a:endParaRPr lang="en-GB" noProof="0"/>
          </a:p>
        </p:txBody>
      </p:sp>
      <p:sp>
        <p:nvSpPr>
          <p:cNvPr id="6" name="Subtitle 2">
            <a:extLst>
              <a:ext uri="{FF2B5EF4-FFF2-40B4-BE49-F238E27FC236}">
                <a16:creationId xmlns:a16="http://schemas.microsoft.com/office/drawing/2014/main" id="{9C213B6D-04F4-4E9D-AD86-E50884CB4CB3}"/>
              </a:ext>
            </a:extLst>
          </p:cNvPr>
          <p:cNvSpPr>
            <a:spLocks noGrp="1"/>
          </p:cNvSpPr>
          <p:nvPr>
            <p:ph type="subTitle" idx="1"/>
          </p:nvPr>
        </p:nvSpPr>
        <p:spPr>
          <a:xfrm>
            <a:off x="581194" y="2495445"/>
            <a:ext cx="10993546" cy="468233"/>
          </a:xfrm>
        </p:spPr>
        <p:txBody>
          <a:bodyPr rtlCol="0"/>
          <a:lstStyle>
            <a:lvl1pPr marL="0" indent="0">
              <a:buNone/>
              <a:defRPr/>
            </a:lvl1pPr>
          </a:lstStyle>
          <a:p>
            <a:pPr rtl="0"/>
            <a:r>
              <a:rPr lang="en-US" noProof="0"/>
              <a:t>Click to edit Master subtitle style</a:t>
            </a:r>
            <a:endParaRPr lang="en-GB" noProof="0"/>
          </a:p>
        </p:txBody>
      </p:sp>
      <p:sp>
        <p:nvSpPr>
          <p:cNvPr id="10" name="Picture Placeholder 9">
            <a:extLst>
              <a:ext uri="{FF2B5EF4-FFF2-40B4-BE49-F238E27FC236}">
                <a16:creationId xmlns:a16="http://schemas.microsoft.com/office/drawing/2014/main" id="{52DB8B62-62C2-4723-85AF-F5D87B489A63}"/>
              </a:ext>
            </a:extLst>
          </p:cNvPr>
          <p:cNvSpPr>
            <a:spLocks noGrp="1"/>
          </p:cNvSpPr>
          <p:nvPr>
            <p:ph type="pic" sz="quarter" idx="13"/>
          </p:nvPr>
        </p:nvSpPr>
        <p:spPr>
          <a:xfrm>
            <a:off x="448056" y="3081528"/>
            <a:ext cx="5486400" cy="3310128"/>
          </a:xfrm>
          <a:solidFill>
            <a:schemeClr val="accent2"/>
          </a:solidFill>
        </p:spPr>
        <p:txBody>
          <a:bodyPr rtlCol="0"/>
          <a:lstStyle/>
          <a:p>
            <a:pPr rtl="0"/>
            <a:r>
              <a:rPr lang="en-US" noProof="0"/>
              <a:t>Click icon to add picture</a:t>
            </a:r>
            <a:endParaRPr lang="en-GB" noProof="0"/>
          </a:p>
        </p:txBody>
      </p:sp>
      <p:sp>
        <p:nvSpPr>
          <p:cNvPr id="11" name="Picture Placeholder 9">
            <a:extLst>
              <a:ext uri="{FF2B5EF4-FFF2-40B4-BE49-F238E27FC236}">
                <a16:creationId xmlns:a16="http://schemas.microsoft.com/office/drawing/2014/main" id="{D1329640-D9D1-44D4-8E40-04E753A2B826}"/>
              </a:ext>
            </a:extLst>
          </p:cNvPr>
          <p:cNvSpPr>
            <a:spLocks noGrp="1"/>
          </p:cNvSpPr>
          <p:nvPr>
            <p:ph type="pic" sz="quarter" idx="14"/>
          </p:nvPr>
        </p:nvSpPr>
        <p:spPr>
          <a:xfrm>
            <a:off x="6254496" y="3081528"/>
            <a:ext cx="5486400" cy="3310128"/>
          </a:xfrm>
          <a:solidFill>
            <a:schemeClr val="accent2"/>
          </a:solidFill>
        </p:spPr>
        <p:txBody>
          <a:bodyPr rtlCol="0"/>
          <a:lstStyle/>
          <a:p>
            <a:pPr rtl="0"/>
            <a:r>
              <a:rPr lang="en-US" noProof="0"/>
              <a:t>Click icon to add picture</a:t>
            </a:r>
            <a:endParaRPr lang="en-GB" noProof="0"/>
          </a:p>
        </p:txBody>
      </p:sp>
      <p:sp>
        <p:nvSpPr>
          <p:cNvPr id="3" name="Footer Placeholder 2"/>
          <p:cNvSpPr>
            <a:spLocks noGrp="1"/>
          </p:cNvSpPr>
          <p:nvPr>
            <p:ph type="ftr" sz="quarter" idx="11"/>
          </p:nvPr>
        </p:nvSpPr>
        <p:spPr/>
        <p:txBody>
          <a:bodyPr rtlCol="0"/>
          <a:lstStyle/>
          <a:p>
            <a:pPr rtl="0"/>
            <a:r>
              <a:rPr lang="en-GB" noProof="0"/>
              <a:t>Sample Footer Text</a:t>
            </a:r>
          </a:p>
        </p:txBody>
      </p:sp>
      <p:sp>
        <p:nvSpPr>
          <p:cNvPr id="2" name="Date Placeholder 1"/>
          <p:cNvSpPr>
            <a:spLocks noGrp="1"/>
          </p:cNvSpPr>
          <p:nvPr>
            <p:ph type="dt" sz="half" idx="10"/>
          </p:nvPr>
        </p:nvSpPr>
        <p:spPr/>
        <p:txBody>
          <a:bodyPr rtlCol="0"/>
          <a:lstStyle/>
          <a:p>
            <a:pPr rtl="0"/>
            <a:r>
              <a:rPr lang="en-GB" noProof="0"/>
              <a:t>20XX</a:t>
            </a:r>
          </a:p>
        </p:txBody>
      </p:sp>
      <p:sp>
        <p:nvSpPr>
          <p:cNvPr id="4" name="Slide Number Placeholder 3"/>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3134628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rtlCol="0"/>
          <a:lstStyle/>
          <a:p>
            <a:pPr rtl="0"/>
            <a:r>
              <a:rPr lang="en-US" noProof="0"/>
              <a:t>Click to edit Master title style</a:t>
            </a:r>
            <a:endParaRPr lang="en-GB" noProof="0"/>
          </a:p>
        </p:txBody>
      </p:sp>
      <p:sp>
        <p:nvSpPr>
          <p:cNvPr id="15" name="SmartArt Placeholder 14">
            <a:extLst>
              <a:ext uri="{FF2B5EF4-FFF2-40B4-BE49-F238E27FC236}">
                <a16:creationId xmlns:a16="http://schemas.microsoft.com/office/drawing/2014/main" id="{1A07AFA2-B97F-4965-B3E3-0399F8696B92}"/>
              </a:ext>
            </a:extLst>
          </p:cNvPr>
          <p:cNvSpPr>
            <a:spLocks noGrp="1"/>
          </p:cNvSpPr>
          <p:nvPr>
            <p:ph type="dgm" sz="quarter" idx="13"/>
          </p:nvPr>
        </p:nvSpPr>
        <p:spPr>
          <a:xfrm>
            <a:off x="576263" y="2290762"/>
            <a:ext cx="2286000" cy="2514600"/>
          </a:xfrm>
          <a:solidFill>
            <a:schemeClr val="accent2"/>
          </a:solidFill>
        </p:spPr>
        <p:txBody>
          <a:bodyPr rtlCol="0"/>
          <a:lstStyle/>
          <a:p>
            <a:pPr rtl="0"/>
            <a:r>
              <a:rPr lang="en-US" noProof="0"/>
              <a:t>Click icon to add SmartArt graphic</a:t>
            </a:r>
            <a:endParaRPr lang="en-GB" noProof="0"/>
          </a:p>
        </p:txBody>
      </p:sp>
      <p:sp>
        <p:nvSpPr>
          <p:cNvPr id="16" name="SmartArt Placeholder 14">
            <a:extLst>
              <a:ext uri="{FF2B5EF4-FFF2-40B4-BE49-F238E27FC236}">
                <a16:creationId xmlns:a16="http://schemas.microsoft.com/office/drawing/2014/main" id="{FBD83F25-25EA-4FCB-9180-B7567885BE7A}"/>
              </a:ext>
            </a:extLst>
          </p:cNvPr>
          <p:cNvSpPr>
            <a:spLocks noGrp="1"/>
          </p:cNvSpPr>
          <p:nvPr>
            <p:ph type="dgm" sz="quarter" idx="14"/>
          </p:nvPr>
        </p:nvSpPr>
        <p:spPr>
          <a:xfrm>
            <a:off x="3486759" y="2290762"/>
            <a:ext cx="2286000" cy="2514600"/>
          </a:xfrm>
          <a:solidFill>
            <a:schemeClr val="accent2"/>
          </a:solidFill>
        </p:spPr>
        <p:txBody>
          <a:bodyPr rtlCol="0"/>
          <a:lstStyle/>
          <a:p>
            <a:pPr rtl="0"/>
            <a:r>
              <a:rPr lang="en-US" noProof="0"/>
              <a:t>Click icon to add SmartArt graphic</a:t>
            </a:r>
            <a:endParaRPr lang="en-GB" noProof="0"/>
          </a:p>
        </p:txBody>
      </p:sp>
      <p:sp>
        <p:nvSpPr>
          <p:cNvPr id="17" name="SmartArt Placeholder 14">
            <a:extLst>
              <a:ext uri="{FF2B5EF4-FFF2-40B4-BE49-F238E27FC236}">
                <a16:creationId xmlns:a16="http://schemas.microsoft.com/office/drawing/2014/main" id="{C19AF1FD-578A-4AC1-8006-BF395C098188}"/>
              </a:ext>
            </a:extLst>
          </p:cNvPr>
          <p:cNvSpPr>
            <a:spLocks noGrp="1"/>
          </p:cNvSpPr>
          <p:nvPr>
            <p:ph type="dgm" sz="quarter" idx="15"/>
          </p:nvPr>
        </p:nvSpPr>
        <p:spPr>
          <a:xfrm>
            <a:off x="6397255" y="2290762"/>
            <a:ext cx="2286000" cy="2514600"/>
          </a:xfrm>
          <a:solidFill>
            <a:schemeClr val="accent2"/>
          </a:solidFill>
        </p:spPr>
        <p:txBody>
          <a:bodyPr rtlCol="0"/>
          <a:lstStyle/>
          <a:p>
            <a:pPr rtl="0"/>
            <a:r>
              <a:rPr lang="en-US" noProof="0"/>
              <a:t>Click icon to add SmartArt graphic</a:t>
            </a:r>
            <a:endParaRPr lang="en-GB" noProof="0"/>
          </a:p>
        </p:txBody>
      </p:sp>
      <p:sp>
        <p:nvSpPr>
          <p:cNvPr id="18" name="SmartArt Placeholder 14">
            <a:extLst>
              <a:ext uri="{FF2B5EF4-FFF2-40B4-BE49-F238E27FC236}">
                <a16:creationId xmlns:a16="http://schemas.microsoft.com/office/drawing/2014/main" id="{A30FAB41-D651-4537-9674-A090F9541E38}"/>
              </a:ext>
            </a:extLst>
          </p:cNvPr>
          <p:cNvSpPr>
            <a:spLocks noGrp="1"/>
          </p:cNvSpPr>
          <p:nvPr>
            <p:ph type="dgm" sz="quarter" idx="16"/>
          </p:nvPr>
        </p:nvSpPr>
        <p:spPr>
          <a:xfrm>
            <a:off x="9307750" y="2290762"/>
            <a:ext cx="2286000" cy="2514600"/>
          </a:xfrm>
          <a:solidFill>
            <a:schemeClr val="accent2"/>
          </a:solidFill>
        </p:spPr>
        <p:txBody>
          <a:bodyPr rtlCol="0"/>
          <a:lstStyle/>
          <a:p>
            <a:pPr rtl="0"/>
            <a:r>
              <a:rPr lang="en-US" noProof="0"/>
              <a:t>Click icon to add SmartArt graphic</a:t>
            </a:r>
            <a:endParaRPr lang="en-GB" noProof="0"/>
          </a:p>
        </p:txBody>
      </p:sp>
      <p:sp>
        <p:nvSpPr>
          <p:cNvPr id="20" name="Text Placeholder 19">
            <a:extLst>
              <a:ext uri="{FF2B5EF4-FFF2-40B4-BE49-F238E27FC236}">
                <a16:creationId xmlns:a16="http://schemas.microsoft.com/office/drawing/2014/main" id="{6FF70985-87A5-4813-BB21-CD79732947F5}"/>
              </a:ext>
            </a:extLst>
          </p:cNvPr>
          <p:cNvSpPr>
            <a:spLocks noGrp="1"/>
          </p:cNvSpPr>
          <p:nvPr>
            <p:ph type="body" sz="quarter" idx="17" hasCustomPrompt="1"/>
          </p:nvPr>
        </p:nvSpPr>
        <p:spPr>
          <a:xfrm>
            <a:off x="576263" y="4943475"/>
            <a:ext cx="2286000" cy="365760"/>
          </a:xfrm>
        </p:spPr>
        <p:txBody>
          <a:bodyPr rtlCol="0">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rtl="0"/>
            <a:r>
              <a:rPr lang="en-GB" noProof="0"/>
              <a:t>Name</a:t>
            </a:r>
          </a:p>
        </p:txBody>
      </p:sp>
      <p:sp>
        <p:nvSpPr>
          <p:cNvPr id="22" name="Text Placeholder 21">
            <a:extLst>
              <a:ext uri="{FF2B5EF4-FFF2-40B4-BE49-F238E27FC236}">
                <a16:creationId xmlns:a16="http://schemas.microsoft.com/office/drawing/2014/main" id="{8F30C930-1919-4A13-98BD-6CB6119CC11A}"/>
              </a:ext>
            </a:extLst>
          </p:cNvPr>
          <p:cNvSpPr>
            <a:spLocks noGrp="1"/>
          </p:cNvSpPr>
          <p:nvPr>
            <p:ph type="body" sz="quarter" idx="18" hasCustomPrompt="1"/>
          </p:nvPr>
        </p:nvSpPr>
        <p:spPr>
          <a:xfrm>
            <a:off x="575894" y="5447348"/>
            <a:ext cx="2286000" cy="365760"/>
          </a:xfrm>
        </p:spPr>
        <p:txBody>
          <a:bodyPr rtlCol="0">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rtl="0"/>
            <a:r>
              <a:rPr lang="en-GB" noProof="0"/>
              <a:t>Title</a:t>
            </a:r>
          </a:p>
        </p:txBody>
      </p:sp>
      <p:sp>
        <p:nvSpPr>
          <p:cNvPr id="23" name="Text Placeholder 19">
            <a:extLst>
              <a:ext uri="{FF2B5EF4-FFF2-40B4-BE49-F238E27FC236}">
                <a16:creationId xmlns:a16="http://schemas.microsoft.com/office/drawing/2014/main" id="{6E4126AC-7681-4156-8274-2A6414894394}"/>
              </a:ext>
            </a:extLst>
          </p:cNvPr>
          <p:cNvSpPr>
            <a:spLocks noGrp="1"/>
          </p:cNvSpPr>
          <p:nvPr>
            <p:ph type="body" sz="quarter" idx="19" hasCustomPrompt="1"/>
          </p:nvPr>
        </p:nvSpPr>
        <p:spPr>
          <a:xfrm>
            <a:off x="3487128" y="4943475"/>
            <a:ext cx="2286000" cy="365760"/>
          </a:xfrm>
        </p:spPr>
        <p:txBody>
          <a:bodyPr rtlCol="0">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rtl="0"/>
            <a:r>
              <a:rPr lang="en-GB" noProof="0"/>
              <a:t>Name</a:t>
            </a:r>
          </a:p>
        </p:txBody>
      </p:sp>
      <p:sp>
        <p:nvSpPr>
          <p:cNvPr id="24" name="Text Placeholder 21">
            <a:extLst>
              <a:ext uri="{FF2B5EF4-FFF2-40B4-BE49-F238E27FC236}">
                <a16:creationId xmlns:a16="http://schemas.microsoft.com/office/drawing/2014/main" id="{D03485ED-1755-41FA-942B-ED95B3913DBF}"/>
              </a:ext>
            </a:extLst>
          </p:cNvPr>
          <p:cNvSpPr>
            <a:spLocks noGrp="1"/>
          </p:cNvSpPr>
          <p:nvPr>
            <p:ph type="body" sz="quarter" idx="20" hasCustomPrompt="1"/>
          </p:nvPr>
        </p:nvSpPr>
        <p:spPr>
          <a:xfrm>
            <a:off x="3486759" y="5447348"/>
            <a:ext cx="2286000" cy="365760"/>
          </a:xfrm>
        </p:spPr>
        <p:txBody>
          <a:bodyPr rtlCol="0">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rtl="0"/>
            <a:r>
              <a:rPr lang="en-GB" noProof="0"/>
              <a:t>Title</a:t>
            </a:r>
          </a:p>
        </p:txBody>
      </p:sp>
      <p:sp>
        <p:nvSpPr>
          <p:cNvPr id="25" name="Text Placeholder 19">
            <a:extLst>
              <a:ext uri="{FF2B5EF4-FFF2-40B4-BE49-F238E27FC236}">
                <a16:creationId xmlns:a16="http://schemas.microsoft.com/office/drawing/2014/main" id="{42AFEFC9-586E-4B97-AD51-F02AC6AC6A60}"/>
              </a:ext>
            </a:extLst>
          </p:cNvPr>
          <p:cNvSpPr>
            <a:spLocks noGrp="1"/>
          </p:cNvSpPr>
          <p:nvPr>
            <p:ph type="body" sz="quarter" idx="21" hasCustomPrompt="1"/>
          </p:nvPr>
        </p:nvSpPr>
        <p:spPr>
          <a:xfrm>
            <a:off x="6397624" y="4943475"/>
            <a:ext cx="2286000" cy="365760"/>
          </a:xfrm>
        </p:spPr>
        <p:txBody>
          <a:bodyPr rtlCol="0">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rtl="0"/>
            <a:r>
              <a:rPr lang="en-GB" noProof="0"/>
              <a:t>Name</a:t>
            </a:r>
          </a:p>
        </p:txBody>
      </p:sp>
      <p:sp>
        <p:nvSpPr>
          <p:cNvPr id="26" name="Text Placeholder 21">
            <a:extLst>
              <a:ext uri="{FF2B5EF4-FFF2-40B4-BE49-F238E27FC236}">
                <a16:creationId xmlns:a16="http://schemas.microsoft.com/office/drawing/2014/main" id="{E94B1769-BE23-4EBA-A0DA-9A01476DAC50}"/>
              </a:ext>
            </a:extLst>
          </p:cNvPr>
          <p:cNvSpPr>
            <a:spLocks noGrp="1"/>
          </p:cNvSpPr>
          <p:nvPr>
            <p:ph type="body" sz="quarter" idx="22" hasCustomPrompt="1"/>
          </p:nvPr>
        </p:nvSpPr>
        <p:spPr>
          <a:xfrm>
            <a:off x="6397255" y="5447348"/>
            <a:ext cx="2286000" cy="365760"/>
          </a:xfrm>
        </p:spPr>
        <p:txBody>
          <a:bodyPr rtlCol="0">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rtl="0"/>
            <a:r>
              <a:rPr lang="en-GB" noProof="0"/>
              <a:t>Title</a:t>
            </a:r>
          </a:p>
        </p:txBody>
      </p:sp>
      <p:sp>
        <p:nvSpPr>
          <p:cNvPr id="27" name="Text Placeholder 19">
            <a:extLst>
              <a:ext uri="{FF2B5EF4-FFF2-40B4-BE49-F238E27FC236}">
                <a16:creationId xmlns:a16="http://schemas.microsoft.com/office/drawing/2014/main" id="{9A7362AB-6137-4C5C-9219-392C3875AD9B}"/>
              </a:ext>
            </a:extLst>
          </p:cNvPr>
          <p:cNvSpPr>
            <a:spLocks noGrp="1"/>
          </p:cNvSpPr>
          <p:nvPr>
            <p:ph type="body" sz="quarter" idx="23" hasCustomPrompt="1"/>
          </p:nvPr>
        </p:nvSpPr>
        <p:spPr>
          <a:xfrm>
            <a:off x="9308119" y="4957131"/>
            <a:ext cx="2286000" cy="365760"/>
          </a:xfrm>
        </p:spPr>
        <p:txBody>
          <a:bodyPr rtlCol="0">
            <a:noAutofit/>
          </a:bodyPr>
          <a:lstStyle>
            <a:lvl1pPr marL="0" indent="0">
              <a:buNone/>
              <a:defRPr sz="1800"/>
            </a:lvl1pPr>
            <a:lvl2pPr marL="324000" indent="0">
              <a:buNone/>
              <a:defRPr sz="1800"/>
            </a:lvl2pPr>
            <a:lvl3pPr marL="630000" indent="0">
              <a:buNone/>
              <a:defRPr sz="1800"/>
            </a:lvl3pPr>
            <a:lvl4pPr marL="1008000" indent="0">
              <a:buNone/>
              <a:defRPr sz="1800"/>
            </a:lvl4pPr>
            <a:lvl5pPr marL="1368000" indent="0">
              <a:buNone/>
              <a:defRPr sz="1800"/>
            </a:lvl5pPr>
          </a:lstStyle>
          <a:p>
            <a:pPr lvl="0" rtl="0"/>
            <a:r>
              <a:rPr lang="en-GB" noProof="0"/>
              <a:t>Name</a:t>
            </a:r>
          </a:p>
        </p:txBody>
      </p:sp>
      <p:sp>
        <p:nvSpPr>
          <p:cNvPr id="28" name="Text Placeholder 21">
            <a:extLst>
              <a:ext uri="{FF2B5EF4-FFF2-40B4-BE49-F238E27FC236}">
                <a16:creationId xmlns:a16="http://schemas.microsoft.com/office/drawing/2014/main" id="{DA6F45F2-E17A-4027-AAA9-B9B703C26A2F}"/>
              </a:ext>
            </a:extLst>
          </p:cNvPr>
          <p:cNvSpPr>
            <a:spLocks noGrp="1"/>
          </p:cNvSpPr>
          <p:nvPr>
            <p:ph type="body" sz="quarter" idx="24" hasCustomPrompt="1"/>
          </p:nvPr>
        </p:nvSpPr>
        <p:spPr>
          <a:xfrm>
            <a:off x="9307750" y="5461004"/>
            <a:ext cx="2286000" cy="365760"/>
          </a:xfrm>
        </p:spPr>
        <p:txBody>
          <a:bodyPr rtlCol="0">
            <a:noAutofit/>
          </a:bodyPr>
          <a:lstStyle>
            <a:lvl1pPr marL="0" indent="0">
              <a:buNone/>
              <a:defRPr sz="1600"/>
            </a:lvl1pPr>
            <a:lvl2pPr marL="324000" indent="0">
              <a:buNone/>
              <a:defRPr sz="1600"/>
            </a:lvl2pPr>
            <a:lvl3pPr marL="630000" indent="0">
              <a:buNone/>
              <a:defRPr sz="1600"/>
            </a:lvl3pPr>
            <a:lvl4pPr marL="1008000" indent="0">
              <a:buNone/>
              <a:defRPr sz="1600"/>
            </a:lvl4pPr>
            <a:lvl5pPr marL="1368000" indent="0">
              <a:buNone/>
              <a:defRPr sz="1600"/>
            </a:lvl5pPr>
          </a:lstStyle>
          <a:p>
            <a:pPr lvl="0" rtl="0"/>
            <a:r>
              <a:rPr lang="en-GB" noProof="0"/>
              <a:t>Title</a:t>
            </a:r>
          </a:p>
        </p:txBody>
      </p:sp>
      <p:sp>
        <p:nvSpPr>
          <p:cNvPr id="4" name="Footer Placeholder 3"/>
          <p:cNvSpPr>
            <a:spLocks noGrp="1"/>
          </p:cNvSpPr>
          <p:nvPr>
            <p:ph type="ftr" sz="quarter" idx="11"/>
          </p:nvPr>
        </p:nvSpPr>
        <p:spPr/>
        <p:txBody>
          <a:bodyPr rtlCol="0"/>
          <a:lstStyle/>
          <a:p>
            <a:pPr rtl="0"/>
            <a:r>
              <a:rPr lang="en-GB" noProof="0"/>
              <a:t>Sample Footer Text</a:t>
            </a:r>
          </a:p>
        </p:txBody>
      </p:sp>
      <p:sp>
        <p:nvSpPr>
          <p:cNvPr id="3" name="Date Placeholder 2"/>
          <p:cNvSpPr>
            <a:spLocks noGrp="1"/>
          </p:cNvSpPr>
          <p:nvPr>
            <p:ph type="dt" sz="half" idx="10"/>
          </p:nvPr>
        </p:nvSpPr>
        <p:spPr/>
        <p:txBody>
          <a:bodyPr rtlCol="0"/>
          <a:lstStyle/>
          <a:p>
            <a:pPr rtl="0"/>
            <a:r>
              <a:rPr lang="en-GB" noProof="0"/>
              <a:t>20XX</a:t>
            </a:r>
          </a:p>
        </p:txBody>
      </p:sp>
      <p:sp>
        <p:nvSpPr>
          <p:cNvPr id="5" name="Slide Number Placeholder 4"/>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752385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rtlCol="0"/>
          <a:lstStyle/>
          <a:p>
            <a:pPr rtl="0"/>
            <a:r>
              <a:rPr lang="en-US" noProof="0"/>
              <a:t>Click to edit Master title style</a:t>
            </a:r>
            <a:endParaRPr lang="en-GB" noProof="0"/>
          </a:p>
        </p:txBody>
      </p:sp>
      <p:sp>
        <p:nvSpPr>
          <p:cNvPr id="3" name="Text Placeholder 2"/>
          <p:cNvSpPr>
            <a:spLocks noGrp="1"/>
          </p:cNvSpPr>
          <p:nvPr>
            <p:ph type="body" idx="1"/>
          </p:nvPr>
        </p:nvSpPr>
        <p:spPr>
          <a:xfrm>
            <a:off x="581191" y="2250891"/>
            <a:ext cx="5194769" cy="557784"/>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581194" y="2926052"/>
            <a:ext cx="5194766" cy="293499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p:cNvSpPr>
            <a:spLocks noGrp="1"/>
          </p:cNvSpPr>
          <p:nvPr>
            <p:ph type="body" sz="quarter" idx="3"/>
          </p:nvPr>
        </p:nvSpPr>
        <p:spPr>
          <a:xfrm>
            <a:off x="6416039" y="2250892"/>
            <a:ext cx="519477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noProof="0"/>
              <a:t>Click to edit Master text styles</a:t>
            </a:r>
          </a:p>
        </p:txBody>
      </p:sp>
      <p:sp>
        <p:nvSpPr>
          <p:cNvPr id="6" name="Content Placeholder 5"/>
          <p:cNvSpPr>
            <a:spLocks noGrp="1"/>
          </p:cNvSpPr>
          <p:nvPr>
            <p:ph sz="quarter" idx="4"/>
          </p:nvPr>
        </p:nvSpPr>
        <p:spPr>
          <a:xfrm>
            <a:off x="6416037" y="2926052"/>
            <a:ext cx="5194771" cy="293499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8" name="Footer Placeholder 7"/>
          <p:cNvSpPr>
            <a:spLocks noGrp="1"/>
          </p:cNvSpPr>
          <p:nvPr>
            <p:ph type="ftr" sz="quarter" idx="11"/>
          </p:nvPr>
        </p:nvSpPr>
        <p:spPr/>
        <p:txBody>
          <a:bodyPr rtlCol="0"/>
          <a:lstStyle/>
          <a:p>
            <a:pPr rtl="0"/>
            <a:r>
              <a:rPr lang="en-GB" noProof="0"/>
              <a:t>Sample Footer Text</a:t>
            </a:r>
          </a:p>
        </p:txBody>
      </p:sp>
      <p:sp>
        <p:nvSpPr>
          <p:cNvPr id="7" name="Date Placeholder 6"/>
          <p:cNvSpPr>
            <a:spLocks noGrp="1"/>
          </p:cNvSpPr>
          <p:nvPr>
            <p:ph type="dt" sz="half" idx="10"/>
          </p:nvPr>
        </p:nvSpPr>
        <p:spPr/>
        <p:txBody>
          <a:bodyPr rtlCol="0"/>
          <a:lstStyle/>
          <a:p>
            <a:pPr rtl="0"/>
            <a:r>
              <a:rPr lang="en-GB" noProof="0"/>
              <a:t>20XX</a:t>
            </a:r>
          </a:p>
        </p:txBody>
      </p:sp>
      <p:sp>
        <p:nvSpPr>
          <p:cNvPr id="9" name="Slide Number Placeholder 8"/>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123694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rtlCol="0"/>
          <a:lstStyle/>
          <a:p>
            <a:pPr rtl="0"/>
            <a:r>
              <a:rPr lang="en-US" noProof="0"/>
              <a:t>Click to edit Master title style</a:t>
            </a:r>
            <a:endParaRPr lang="en-GB" noProof="0"/>
          </a:p>
        </p:txBody>
      </p:sp>
      <p:sp>
        <p:nvSpPr>
          <p:cNvPr id="3" name="Text Placeholder 2"/>
          <p:cNvSpPr>
            <a:spLocks noGrp="1"/>
          </p:cNvSpPr>
          <p:nvPr>
            <p:ph type="body" idx="1"/>
          </p:nvPr>
        </p:nvSpPr>
        <p:spPr>
          <a:xfrm>
            <a:off x="581191" y="2250891"/>
            <a:ext cx="3200400" cy="557784"/>
          </a:xfrm>
        </p:spPr>
        <p:txBody>
          <a:bodyPr rtlCol="0"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581194" y="2926052"/>
            <a:ext cx="3200400" cy="293499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p:cNvSpPr>
            <a:spLocks noGrp="1"/>
          </p:cNvSpPr>
          <p:nvPr>
            <p:ph type="body" sz="quarter" idx="3"/>
          </p:nvPr>
        </p:nvSpPr>
        <p:spPr>
          <a:xfrm>
            <a:off x="4412343" y="2250891"/>
            <a:ext cx="320040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noProof="0"/>
              <a:t>Click to edit Master text styles</a:t>
            </a:r>
          </a:p>
        </p:txBody>
      </p:sp>
      <p:sp>
        <p:nvSpPr>
          <p:cNvPr id="6" name="Content Placeholder 5"/>
          <p:cNvSpPr>
            <a:spLocks noGrp="1"/>
          </p:cNvSpPr>
          <p:nvPr>
            <p:ph sz="quarter" idx="4"/>
          </p:nvPr>
        </p:nvSpPr>
        <p:spPr>
          <a:xfrm>
            <a:off x="4412341" y="2926051"/>
            <a:ext cx="3200400" cy="293499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10" name="Text Placeholder 4">
            <a:extLst>
              <a:ext uri="{FF2B5EF4-FFF2-40B4-BE49-F238E27FC236}">
                <a16:creationId xmlns:a16="http://schemas.microsoft.com/office/drawing/2014/main" id="{4F00371C-297D-40EF-8A7B-A4A10A3E0F58}"/>
              </a:ext>
            </a:extLst>
          </p:cNvPr>
          <p:cNvSpPr>
            <a:spLocks noGrp="1"/>
          </p:cNvSpPr>
          <p:nvPr>
            <p:ph type="body" sz="quarter" idx="13"/>
          </p:nvPr>
        </p:nvSpPr>
        <p:spPr>
          <a:xfrm>
            <a:off x="8243499" y="2250891"/>
            <a:ext cx="320040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noProof="0"/>
              <a:t>Click to edit Master text styles</a:t>
            </a:r>
          </a:p>
        </p:txBody>
      </p:sp>
      <p:sp>
        <p:nvSpPr>
          <p:cNvPr id="11" name="Content Placeholder 5">
            <a:extLst>
              <a:ext uri="{FF2B5EF4-FFF2-40B4-BE49-F238E27FC236}">
                <a16:creationId xmlns:a16="http://schemas.microsoft.com/office/drawing/2014/main" id="{54C654D6-9180-439B-AA80-A486173B740A}"/>
              </a:ext>
            </a:extLst>
          </p:cNvPr>
          <p:cNvSpPr>
            <a:spLocks noGrp="1"/>
          </p:cNvSpPr>
          <p:nvPr>
            <p:ph sz="quarter" idx="14"/>
          </p:nvPr>
        </p:nvSpPr>
        <p:spPr>
          <a:xfrm>
            <a:off x="8243497" y="2926051"/>
            <a:ext cx="3200400" cy="2934999"/>
          </a:xfrm>
        </p:spPr>
        <p:txBody>
          <a:bodyPr rtlCol="0" anchor="t">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8" name="Footer Placeholder 7"/>
          <p:cNvSpPr>
            <a:spLocks noGrp="1"/>
          </p:cNvSpPr>
          <p:nvPr>
            <p:ph type="ftr" sz="quarter" idx="11"/>
          </p:nvPr>
        </p:nvSpPr>
        <p:spPr/>
        <p:txBody>
          <a:bodyPr rtlCol="0"/>
          <a:lstStyle/>
          <a:p>
            <a:pPr rtl="0"/>
            <a:r>
              <a:rPr lang="en-GB" noProof="0"/>
              <a:t>Sample Footer Text</a:t>
            </a:r>
          </a:p>
        </p:txBody>
      </p:sp>
      <p:sp>
        <p:nvSpPr>
          <p:cNvPr id="7" name="Date Placeholder 6"/>
          <p:cNvSpPr>
            <a:spLocks noGrp="1"/>
          </p:cNvSpPr>
          <p:nvPr>
            <p:ph type="dt" sz="half" idx="10"/>
          </p:nvPr>
        </p:nvSpPr>
        <p:spPr/>
        <p:txBody>
          <a:bodyPr rtlCol="0"/>
          <a:lstStyle/>
          <a:p>
            <a:pPr rtl="0"/>
            <a:r>
              <a:rPr lang="en-GB" noProof="0"/>
              <a:t>20XX</a:t>
            </a:r>
          </a:p>
        </p:txBody>
      </p:sp>
      <p:sp>
        <p:nvSpPr>
          <p:cNvPr id="9" name="Slide Number Placeholder 8"/>
          <p:cNvSpPr>
            <a:spLocks noGrp="1"/>
          </p:cNvSpPr>
          <p:nvPr>
            <p:ph type="sldNum" sz="quarter" idx="12"/>
          </p:nvPr>
        </p:nvSpPr>
        <p:spPr/>
        <p:txBody>
          <a:bodyPr rtlCol="0"/>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2559393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A78C165-B12A-4B46-AC7E-8E730F42CBBA}"/>
              </a:ext>
            </a:extLst>
          </p:cNvPr>
          <p:cNvCxnSpPr>
            <a:cxnSpLocks/>
          </p:cNvCxnSpPr>
          <p:nvPr userDrawn="1"/>
        </p:nvCxnSpPr>
        <p:spPr>
          <a:xfrm>
            <a:off x="4241830" y="495574"/>
            <a:ext cx="3703320" cy="0"/>
          </a:xfrm>
          <a:prstGeom prst="line">
            <a:avLst/>
          </a:prstGeom>
          <a:ln w="82550" cap="flat">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5F2DE1-F272-49DD-84C1-C2FB82B723E3}"/>
              </a:ext>
            </a:extLst>
          </p:cNvPr>
          <p:cNvCxnSpPr>
            <a:cxnSpLocks/>
          </p:cNvCxnSpPr>
          <p:nvPr userDrawn="1"/>
        </p:nvCxnSpPr>
        <p:spPr>
          <a:xfrm>
            <a:off x="8042147" y="495574"/>
            <a:ext cx="3703320" cy="0"/>
          </a:xfrm>
          <a:prstGeom prst="line">
            <a:avLst/>
          </a:prstGeom>
          <a:ln w="82550" cap="flat">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0BB053-86D6-405E-A719-7B6EF23E7207}"/>
              </a:ext>
            </a:extLst>
          </p:cNvPr>
          <p:cNvCxnSpPr>
            <a:cxnSpLocks/>
          </p:cNvCxnSpPr>
          <p:nvPr userDrawn="1"/>
        </p:nvCxnSpPr>
        <p:spPr>
          <a:xfrm>
            <a:off x="437009" y="495574"/>
            <a:ext cx="3703320" cy="0"/>
          </a:xfrm>
          <a:prstGeom prst="line">
            <a:avLst/>
          </a:prstGeom>
          <a:ln w="82550" cap="flat">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en-US" noProof="0"/>
              <a:t>Click to edit Master title style</a:t>
            </a:r>
            <a:endParaRPr lang="en-GB" noProof="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r>
              <a:rPr lang="en-GB" noProof="0"/>
              <a:t>20XX</a:t>
            </a:r>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pPr rtl="0"/>
            <a:r>
              <a:rPr lang="en-GB" noProof="0"/>
              <a:t>Sample Footer Text</a:t>
            </a:r>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3A98EE3D-8CD1-4C3F-BD1C-C98C9596463C}" type="slidenum">
              <a:rPr lang="en-GB" noProof="0" smtClean="0"/>
              <a:t>‹#›</a:t>
            </a:fld>
            <a:endParaRPr lang="en-GB" noProof="0"/>
          </a:p>
        </p:txBody>
      </p:sp>
    </p:spTree>
    <p:extLst>
      <p:ext uri="{BB962C8B-B14F-4D97-AF65-F5344CB8AC3E}">
        <p14:creationId xmlns:p14="http://schemas.microsoft.com/office/powerpoint/2010/main" val="1890946421"/>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 id="2147484414" r:id="rId12"/>
    <p:sldLayoutId id="2147484415" r:id="rId13"/>
    <p:sldLayoutId id="2147484416" r:id="rId14"/>
    <p:sldLayoutId id="2147484417" r:id="rId15"/>
    <p:sldLayoutId id="2147484418" r:id="rId16"/>
  </p:sldLayoutIdLst>
  <p:hf hdr="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hyperlink" Target="https://el.wikipedia.org/w/index.php?title=%CE%A3%CF%85%CE%BD%CE%B8%CE%AE%CE%BA%CE%B7_%CE%9C%CE%B7_%CE%94%CE%B9%CE%AC%CE%B4%CE%BF%CF%83%CE%B7%CF%82_%CF%84%CF%89%CE%BD_%CE%A0%CF%85%CF%81%CE%B7%CE%BD%CE%B9%CE%BA%CF%8E%CE%BD_%CE%8C%CF%80%CE%BB%CF%89%CE%BD&amp;action=edit&amp;redlink=1"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hyperlink" Target="https://el.wikipedia.org/wiki/%CE%94%CE%B9%CE%B5%CE%B8%CE%BD%CE%AE%CF%82_%CE%A5%CF%80%CE%B7%CF%81%CE%B5%CF%83%CE%AF%CE%B1_%CE%91%CF%84%CE%BF%CE%BC%CE%B9%CE%BA%CE%AE%CF%82_%CE%95%CE%BD%CE%AD%CF%81%CE%B3%CE%B5%CE%B9%CE%B1%CF%82"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el.wikipedia.org/wiki/%CE%97%CE%BB%CE%B5%CE%BA%CF%84%CF%81%CE%BF%CE%BC%CE%B1%CE%B3%CE%BD%CE%B7%CF%84%CE%B9%CE%BA%CE%AE_%CE%B1%CE%BA%CF%84%CE%B9%CE%BD%CE%BF%CE%B2%CE%BF%CE%BB%CE%AF%CE%B1" TargetMode="External"/><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https://el.wikipedia.org/wiki/%CE%A7%CE%B7%CE%BC%CE%B9%CE%BA%CE%AC_%CF%83%CF%84%CE%BF%CE%B9%CF%87%CE%B5%CE%AF%CE%B1" TargetMode="External"/><Relationship Id="rId5" Type="http://schemas.openxmlformats.org/officeDocument/2006/relationships/hyperlink" Target="https://el.wikipedia.org/wiki/%CE%91%CF%84%CE%BF%CE%BC%CE%B9%CE%BA%CF%8C%CF%82_%CF%80%CF%85%CF%81%CE%AE%CE%BD%CE%B1%CF%82" TargetMode="External"/><Relationship Id="rId4" Type="http://schemas.openxmlformats.org/officeDocument/2006/relationships/hyperlink" Target="https://el.wikipedia.org/wiki/%CE%A3%CF%89%CE%BC%CE%B1%CF%84%CE%AF%CE%B4%CE%B9%CE%B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el.wikipedia.org/w/index.php?title=%CE%A0%CF%85%CF%81%CE%B7%CE%BD%CE%B9%CE%BA%CE%AE_%CE%B9%CE%B1%CF%84%CF%81%CE%B9%CE%BA%CE%AE&amp;action=edit&amp;redlink=1"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06B295-CAEB-674E-D0CB-620471EE41EB}"/>
              </a:ext>
            </a:extLst>
          </p:cNvPr>
          <p:cNvPicPr>
            <a:picLocks noChangeAspect="1"/>
          </p:cNvPicPr>
          <p:nvPr/>
        </p:nvPicPr>
        <p:blipFill>
          <a:blip r:embed="rId3"/>
          <a:srcRect t="2445"/>
          <a:stretch/>
        </p:blipFill>
        <p:spPr>
          <a:xfrm>
            <a:off x="0" y="558801"/>
            <a:ext cx="12191999" cy="6299200"/>
          </a:xfrm>
          <a:prstGeom prst="rect">
            <a:avLst/>
          </a:prstGeom>
        </p:spPr>
      </p:pic>
      <p:sp>
        <p:nvSpPr>
          <p:cNvPr id="5" name="Subtitle 4">
            <a:extLst>
              <a:ext uri="{FF2B5EF4-FFF2-40B4-BE49-F238E27FC236}">
                <a16:creationId xmlns:a16="http://schemas.microsoft.com/office/drawing/2014/main" id="{639AF166-E191-409C-98AE-C2A47C576895}"/>
              </a:ext>
            </a:extLst>
          </p:cNvPr>
          <p:cNvSpPr>
            <a:spLocks noGrp="1"/>
          </p:cNvSpPr>
          <p:nvPr>
            <p:ph type="subTitle" idx="1"/>
          </p:nvPr>
        </p:nvSpPr>
        <p:spPr>
          <a:xfrm>
            <a:off x="581194" y="2495445"/>
            <a:ext cx="10993546" cy="468233"/>
          </a:xfrm>
        </p:spPr>
        <p:txBody>
          <a:bodyPr rtlCol="0"/>
          <a:lstStyle/>
          <a:p>
            <a:pPr rtl="0"/>
            <a:r>
              <a:rPr lang="en-GB" dirty="0"/>
              <a:t>Presenter name</a:t>
            </a:r>
          </a:p>
        </p:txBody>
      </p:sp>
    </p:spTree>
    <p:extLst>
      <p:ext uri="{BB962C8B-B14F-4D97-AF65-F5344CB8AC3E}">
        <p14:creationId xmlns:p14="http://schemas.microsoft.com/office/powerpoint/2010/main" val="1039759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3BCDB0C8-8A40-C9F4-96AD-48079141F4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0D5E60-B5A6-A2B1-760A-1D741F991108}"/>
              </a:ext>
            </a:extLst>
          </p:cNvPr>
          <p:cNvSpPr txBox="1"/>
          <p:nvPr/>
        </p:nvSpPr>
        <p:spPr>
          <a:xfrm>
            <a:off x="208135" y="724394"/>
            <a:ext cx="11766151" cy="5712846"/>
          </a:xfrm>
          <a:prstGeom prst="rect">
            <a:avLst/>
          </a:prstGeom>
          <a:noFill/>
        </p:spPr>
        <p:txBody>
          <a:bodyPr wrap="square">
            <a:spAutoFit/>
          </a:bodyPr>
          <a:lstStyle/>
          <a:p>
            <a:pPr algn="ctr">
              <a:lnSpc>
                <a:spcPct val="107000"/>
              </a:lnSpc>
              <a:spcAft>
                <a:spcPts val="800"/>
              </a:spcAft>
            </a:pPr>
            <a:r>
              <a:rPr lang="el-GR" sz="2400" b="1" u="sng" kern="100" dirty="0">
                <a:solidFill>
                  <a:prstClr val="white"/>
                </a:solidFill>
                <a:latin typeface="Arial" panose="020B0604020202020204" pitchFamily="34" charset="0"/>
                <a:ea typeface="Calibri" panose="020F0502020204030204" pitchFamily="34" charset="0"/>
                <a:cs typeface="Arial" panose="020B0604020202020204" pitchFamily="34" charset="0"/>
              </a:rPr>
              <a:t>ΒΡΑΒΕΙΟ </a:t>
            </a:r>
            <a:r>
              <a:rPr lang="en-US" sz="2400" b="1" u="sng" kern="100" dirty="0">
                <a:solidFill>
                  <a:prstClr val="white"/>
                </a:solidFill>
                <a:latin typeface="Arial" panose="020B0604020202020204" pitchFamily="34" charset="0"/>
                <a:ea typeface="Calibri" panose="020F0502020204030204" pitchFamily="34" charset="0"/>
                <a:cs typeface="Arial" panose="020B0604020202020204" pitchFamily="34" charset="0"/>
              </a:rPr>
              <a:t>NOBEL: </a:t>
            </a:r>
            <a:r>
              <a:rPr lang="el-GR" sz="2400" b="1" u="sng" kern="100" dirty="0">
                <a:solidFill>
                  <a:prstClr val="white"/>
                </a:solidFill>
                <a:latin typeface="Arial" panose="020B0604020202020204" pitchFamily="34" charset="0"/>
                <a:ea typeface="Calibri" panose="020F0502020204030204" pitchFamily="34" charset="0"/>
                <a:cs typeface="Arial" panose="020B0604020202020204" pitchFamily="34" charset="0"/>
              </a:rPr>
              <a:t>Ατομική Φυσική, Πυρηνικές Επιστήμες και Ατομική βόμβα</a:t>
            </a:r>
            <a:endParaRPr lang="en-US" sz="2400" b="1" u="sng"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gn="just"/>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Δεν έχει απονεμηθεί Βραβείο Νόμπελ για την ανάπτυξη - κατασκευή της ίδιας της ατομικής βόμβας. </a:t>
            </a: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Η δημιουργία της συνδέεται με το έργο αρκετών επιστημόνων, πολλοί από τους οποίους είχαν αξιοσημείωτες επιδόσεις και διασυνδέσεις με το Βραβείο Νόμπελ:</a:t>
            </a:r>
            <a:endParaRPr lang="en-US"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endParaRPr lang="el-GR" b="1"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b="1" kern="100" dirty="0">
                <a:solidFill>
                  <a:prstClr val="white"/>
                </a:solidFill>
                <a:latin typeface="Arial" panose="020B0604020202020204" pitchFamily="34" charset="0"/>
                <a:ea typeface="Calibri" panose="020F0502020204030204" pitchFamily="34" charset="0"/>
                <a:cs typeface="Arial" panose="020B0604020202020204" pitchFamily="34" charset="0"/>
              </a:rPr>
              <a:t>Albert Einstein:</a:t>
            </a:r>
            <a:r>
              <a:rPr lang="en-US" kern="1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Τιμήθηκε με το Βραβείο Νόμπελ Φυσικής το 1921 για την εξήγηση του φωτοηλεκτρικού φαινομένου. Ωστόσο το 1939, ο Αϊνστάιν υπέγραψε μια επιστολή προς τον Πρόεδρο των ΗΠΑ, Franklin D. Roosevelt (γραμμένο από τον Φυσικό Leo Szilard) παροτρύνοντας τις ΗΠΑ </a:t>
            </a:r>
            <a:r>
              <a:rPr lang="el-GR" b="1" kern="100" dirty="0">
                <a:solidFill>
                  <a:prstClr val="white"/>
                </a:solidFill>
                <a:latin typeface="Arial" panose="020B0604020202020204" pitchFamily="34" charset="0"/>
                <a:ea typeface="Calibri" panose="020F0502020204030204" pitchFamily="34" charset="0"/>
                <a:cs typeface="Arial" panose="020B0604020202020204" pitchFamily="34" charset="0"/>
              </a:rPr>
              <a:t>να αναπτύξουν πυρηνικά όπλα</a:t>
            </a: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 </a:t>
            </a:r>
          </a:p>
          <a:p>
            <a:pPr algn="just">
              <a:lnSpc>
                <a:spcPct val="107000"/>
              </a:lnSpc>
              <a:spcAft>
                <a:spcPts val="800"/>
              </a:spcAft>
            </a:pPr>
            <a:r>
              <a:rPr lang="en-US" b="1" kern="100" dirty="0">
                <a:solidFill>
                  <a:prstClr val="white"/>
                </a:solidFill>
                <a:latin typeface="Arial" panose="020B0604020202020204" pitchFamily="34" charset="0"/>
                <a:ea typeface="Calibri" panose="020F0502020204030204" pitchFamily="34" charset="0"/>
              </a:rPr>
              <a:t>«Ήταν ένα μεγάλο λάθος στη ζωή μου»</a:t>
            </a:r>
            <a:r>
              <a:rPr lang="el-GR" b="1" kern="100" dirty="0">
                <a:solidFill>
                  <a:prstClr val="white"/>
                </a:solidFill>
                <a:latin typeface="Arial" panose="020B0604020202020204" pitchFamily="34" charset="0"/>
                <a:ea typeface="Calibri" panose="020F0502020204030204" pitchFamily="34" charset="0"/>
              </a:rPr>
              <a:t>.</a:t>
            </a:r>
            <a:endParaRPr lang="en-US"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endParaRPr lang="el-GR"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b="1" kern="100" dirty="0">
                <a:solidFill>
                  <a:prstClr val="white"/>
                </a:solidFill>
                <a:latin typeface="Arial" panose="020B0604020202020204" pitchFamily="34" charset="0"/>
                <a:ea typeface="Calibri" panose="020F0502020204030204" pitchFamily="34" charset="0"/>
                <a:cs typeface="Arial" panose="020B0604020202020204" pitchFamily="34" charset="0"/>
              </a:rPr>
              <a:t>J. Robert Oppenheimer:</a:t>
            </a:r>
            <a:r>
              <a:rPr lang="en-US" kern="1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Γνωστός ως «Πατέρας της Ατομικής βόμβας» για τον ρόλο του στην ηγεσία του Manhattan Project, δεν τιμήθηκε με το Βραβείο Νόμπελ. Αργότερα στη δεκαετία του 1950, οι πολιτικές του πεποιθήσεις οδήγησαν στην απώλεια της άδειας ασφαλείας του κατά τη διάρκεια του Red Scare (Μακαρθισμός).</a:t>
            </a:r>
          </a:p>
          <a:p>
            <a:pPr algn="just">
              <a:lnSpc>
                <a:spcPct val="107000"/>
              </a:lnSpc>
              <a:spcAft>
                <a:spcPts val="800"/>
              </a:spcAft>
            </a:pPr>
            <a:endParaRPr lang="el-GR"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b="1" kern="100" dirty="0">
                <a:solidFill>
                  <a:prstClr val="white"/>
                </a:solidFill>
                <a:latin typeface="Arial" panose="020B0604020202020204" pitchFamily="34" charset="0"/>
                <a:ea typeface="Calibri" panose="020F0502020204030204" pitchFamily="34" charset="0"/>
                <a:cs typeface="Arial" panose="020B0604020202020204" pitchFamily="34" charset="0"/>
              </a:rPr>
              <a:t>Linus Pauling</a:t>
            </a:r>
            <a:r>
              <a:rPr kumimoji="0" lang="en-US" sz="18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t>
            </a:r>
            <a:r>
              <a:rPr lang="en-US" kern="1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Το 1962, τιμήθηκε με το Νόμπελ Ειρήνης (και όχι το Νόμπελ Χημείας) για τις προσπάθειές του να προωθήσει τον πυρηνικό αφοπλισμό.</a:t>
            </a:r>
            <a:endParaRPr lang="en-US"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71145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2F26987A-AA97-6899-961D-B406DCF45A5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92F261C-BC87-0C59-25DC-4D001766BED9}"/>
              </a:ext>
            </a:extLst>
          </p:cNvPr>
          <p:cNvSpPr txBox="1"/>
          <p:nvPr/>
        </p:nvSpPr>
        <p:spPr>
          <a:xfrm>
            <a:off x="203200" y="969560"/>
            <a:ext cx="11785600" cy="5206746"/>
          </a:xfrm>
          <a:prstGeom prst="rect">
            <a:avLst/>
          </a:prstGeom>
          <a:noFill/>
        </p:spPr>
        <p:txBody>
          <a:bodyPr wrap="square">
            <a:spAutoFit/>
          </a:bodyPr>
          <a:lstStyle/>
          <a:p>
            <a:pPr algn="ctr">
              <a:lnSpc>
                <a:spcPct val="107000"/>
              </a:lnSpc>
              <a:spcAft>
                <a:spcPts val="800"/>
              </a:spcAft>
            </a:pPr>
            <a:r>
              <a:rPr lang="el-GR" sz="2400" b="1" u="sng" kern="100" dirty="0">
                <a:solidFill>
                  <a:prstClr val="white"/>
                </a:solidFill>
                <a:latin typeface="Arial" panose="020B0604020202020204" pitchFamily="34" charset="0"/>
                <a:ea typeface="Calibri" panose="020F0502020204030204" pitchFamily="34" charset="0"/>
              </a:rPr>
              <a:t>Ηθικά και Πολιτικά ερωτήματα</a:t>
            </a:r>
          </a:p>
          <a:p>
            <a:pPr algn="just">
              <a:lnSpc>
                <a:spcPts val="2000"/>
              </a:lnSpc>
              <a:spcAft>
                <a:spcPts val="800"/>
              </a:spcAft>
            </a:pPr>
            <a:endParaRPr lang="el-GR" u="sng" kern="100" dirty="0">
              <a:solidFill>
                <a:prstClr val="white"/>
              </a:solidFill>
              <a:latin typeface="Arial" panose="020B0604020202020204" pitchFamily="34" charset="0"/>
              <a:ea typeface="Calibri" panose="020F0502020204030204" pitchFamily="34" charset="0"/>
            </a:endParaRPr>
          </a:p>
          <a:p>
            <a:pPr algn="just">
              <a:lnSpc>
                <a:spcPts val="2000"/>
              </a:lnSpc>
              <a:spcAft>
                <a:spcPts val="800"/>
              </a:spcAft>
            </a:pPr>
            <a:r>
              <a:rPr lang="el-GR" kern="100" dirty="0">
                <a:solidFill>
                  <a:prstClr val="white"/>
                </a:solidFill>
                <a:latin typeface="Arial" panose="020B0604020202020204" pitchFamily="34" charset="0"/>
                <a:ea typeface="Calibri" panose="020F0502020204030204" pitchFamily="34" charset="0"/>
              </a:rPr>
              <a:t>Πολλοί από τους επιστήμονες που συνέβαλαν στην ανάπτυξη της βόμβας εξέφρασαν αργότερα τη λύπη τους ή την ηθική τους ανησυχία για τη χρήση της, κυρίως ο Oppenheimer. </a:t>
            </a:r>
            <a:endParaRPr lang="en-US" kern="100" dirty="0">
              <a:solidFill>
                <a:prstClr val="white"/>
              </a:solidFill>
              <a:latin typeface="Arial" panose="020B0604020202020204" pitchFamily="34" charset="0"/>
              <a:ea typeface="Calibri" panose="020F0502020204030204" pitchFamily="34" charset="0"/>
            </a:endParaRPr>
          </a:p>
          <a:p>
            <a:pPr algn="just">
              <a:lnSpc>
                <a:spcPts val="2000"/>
              </a:lnSpc>
              <a:spcAft>
                <a:spcPts val="800"/>
              </a:spcAft>
            </a:pPr>
            <a:endParaRPr lang="el-GR" kern="100" dirty="0">
              <a:solidFill>
                <a:prstClr val="white"/>
              </a:solidFill>
              <a:latin typeface="Arial" panose="020B0604020202020204" pitchFamily="34" charset="0"/>
              <a:ea typeface="Calibri" panose="020F0502020204030204" pitchFamily="34" charset="0"/>
            </a:endParaRPr>
          </a:p>
          <a:p>
            <a:pPr algn="just">
              <a:lnSpc>
                <a:spcPts val="2000"/>
              </a:lnSpc>
              <a:spcAft>
                <a:spcPts val="800"/>
              </a:spcAft>
            </a:pPr>
            <a:r>
              <a:rPr lang="el-GR" kern="100" dirty="0">
                <a:solidFill>
                  <a:prstClr val="white"/>
                </a:solidFill>
                <a:latin typeface="Arial" panose="020B0604020202020204" pitchFamily="34" charset="0"/>
                <a:ea typeface="Calibri" panose="020F0502020204030204" pitchFamily="34" charset="0"/>
              </a:rPr>
              <a:t>Πίστευαν ότι η δημιουργία της βόμβας, ενώ ήταν επιστημονικό επίτευγμα, θα είχε καταστροφικές συνέπειες.</a:t>
            </a:r>
            <a:endParaRPr lang="en-US" kern="100" dirty="0">
              <a:solidFill>
                <a:prstClr val="white"/>
              </a:solidFill>
              <a:latin typeface="Arial" panose="020B0604020202020204" pitchFamily="34" charset="0"/>
              <a:ea typeface="Calibri" panose="020F0502020204030204" pitchFamily="34" charset="0"/>
            </a:endParaRPr>
          </a:p>
          <a:p>
            <a:pPr algn="just">
              <a:lnSpc>
                <a:spcPts val="2000"/>
              </a:lnSpc>
              <a:spcAft>
                <a:spcPts val="800"/>
              </a:spcAft>
            </a:pPr>
            <a:endParaRPr lang="el-GR" kern="100" dirty="0">
              <a:solidFill>
                <a:prstClr val="white"/>
              </a:solidFill>
              <a:latin typeface="Arial" panose="020B0604020202020204" pitchFamily="34" charset="0"/>
              <a:ea typeface="Calibri" panose="020F0502020204030204" pitchFamily="34" charset="0"/>
            </a:endParaRPr>
          </a:p>
          <a:p>
            <a:pPr algn="just">
              <a:lnSpc>
                <a:spcPts val="2000"/>
              </a:lnSpc>
              <a:spcAft>
                <a:spcPts val="800"/>
              </a:spcAft>
            </a:pPr>
            <a:r>
              <a:rPr lang="el-GR" kern="100" dirty="0">
                <a:solidFill>
                  <a:prstClr val="white"/>
                </a:solidFill>
                <a:latin typeface="Arial" panose="020B0604020202020204" pitchFamily="34" charset="0"/>
                <a:ea typeface="Calibri" panose="020F0502020204030204" pitchFamily="34" charset="0"/>
              </a:rPr>
              <a:t>Οι ηθικές και πολιτικές προεκτάσεις των ατομικών όπλων εξακολουθούν να αποτελούν πηγή προβληματισμού στην επιστημονική κοινότητα.</a:t>
            </a:r>
            <a:endParaRPr lang="en-US" kern="100" dirty="0">
              <a:solidFill>
                <a:prstClr val="white"/>
              </a:solidFill>
              <a:latin typeface="Arial" panose="020B0604020202020204" pitchFamily="34" charset="0"/>
              <a:ea typeface="Calibri" panose="020F0502020204030204" pitchFamily="34" charset="0"/>
            </a:endParaRPr>
          </a:p>
          <a:p>
            <a:pPr algn="just">
              <a:lnSpc>
                <a:spcPts val="2000"/>
              </a:lnSpc>
              <a:spcAft>
                <a:spcPts val="800"/>
              </a:spcAft>
            </a:pPr>
            <a:endParaRPr lang="el-GR" kern="100" dirty="0">
              <a:solidFill>
                <a:prstClr val="white"/>
              </a:solidFill>
              <a:latin typeface="Arial" panose="020B0604020202020204" pitchFamily="34" charset="0"/>
              <a:ea typeface="Calibri" panose="020F0502020204030204" pitchFamily="34" charset="0"/>
            </a:endParaRPr>
          </a:p>
          <a:p>
            <a:pPr algn="just">
              <a:lnSpc>
                <a:spcPts val="2000"/>
              </a:lnSpc>
              <a:spcAft>
                <a:spcPts val="800"/>
              </a:spcAft>
            </a:pPr>
            <a:r>
              <a:rPr lang="el-GR" kern="100" dirty="0">
                <a:solidFill>
                  <a:prstClr val="white"/>
                </a:solidFill>
                <a:latin typeface="Arial" panose="020B0604020202020204" pitchFamily="34" charset="0"/>
                <a:ea typeface="Calibri" panose="020F0502020204030204" pitchFamily="34" charset="0"/>
              </a:rPr>
              <a:t>Αμέσως μετά τη χρήση των πυρηνικών βομβών στη Χιροσίμα και το Ναγκασάκι, τον Αύγουστο του 1945 επιστήμονες οι οποίοι γνώριζαν τις καταστροφικές συνέπειες τους, εξέφρασαν την αντίθεσή τους στην εξέλιξη αυτή:</a:t>
            </a:r>
            <a:endParaRPr lang="en-US" kern="100" dirty="0">
              <a:solidFill>
                <a:prstClr val="white"/>
              </a:solidFill>
              <a:latin typeface="Arial" panose="020B0604020202020204" pitchFamily="34" charset="0"/>
              <a:ea typeface="Calibri" panose="020F0502020204030204" pitchFamily="34" charset="0"/>
            </a:endParaRPr>
          </a:p>
          <a:p>
            <a:pPr algn="just">
              <a:lnSpc>
                <a:spcPts val="2000"/>
              </a:lnSpc>
              <a:spcAft>
                <a:spcPts val="800"/>
              </a:spcAft>
            </a:pPr>
            <a:r>
              <a:rPr lang="de-DE" kern="100" dirty="0">
                <a:solidFill>
                  <a:prstClr val="white"/>
                </a:solidFill>
                <a:latin typeface="Arial" panose="020B0604020202020204" pitchFamily="34" charset="0"/>
                <a:ea typeface="Calibri" panose="020F0502020204030204" pitchFamily="34" charset="0"/>
              </a:rPr>
              <a:t>Russel-Einstein Manifesto</a:t>
            </a:r>
            <a:r>
              <a:rPr lang="el-GR" kern="100" dirty="0">
                <a:solidFill>
                  <a:prstClr val="white"/>
                </a:solidFill>
                <a:latin typeface="Arial" panose="020B0604020202020204" pitchFamily="34" charset="0"/>
                <a:ea typeface="Calibri" panose="020F0502020204030204" pitchFamily="34" charset="0"/>
              </a:rPr>
              <a:t>,</a:t>
            </a:r>
            <a:r>
              <a:rPr lang="de-DE" kern="100" dirty="0">
                <a:solidFill>
                  <a:prstClr val="white"/>
                </a:solidFill>
                <a:latin typeface="Arial" panose="020B0604020202020204" pitchFamily="34" charset="0"/>
                <a:ea typeface="Calibri" panose="020F0502020204030204" pitchFamily="34" charset="0"/>
              </a:rPr>
              <a:t> </a:t>
            </a:r>
            <a:r>
              <a:rPr lang="el-GR" kern="100" dirty="0">
                <a:solidFill>
                  <a:prstClr val="white"/>
                </a:solidFill>
                <a:latin typeface="Arial" panose="020B0604020202020204" pitchFamily="34" charset="0"/>
                <a:ea typeface="Calibri" panose="020F0502020204030204" pitchFamily="34" charset="0"/>
              </a:rPr>
              <a:t>Ιούλιος</a:t>
            </a:r>
            <a:r>
              <a:rPr lang="de-DE" kern="100" dirty="0">
                <a:solidFill>
                  <a:prstClr val="white"/>
                </a:solidFill>
                <a:latin typeface="Arial" panose="020B0604020202020204" pitchFamily="34" charset="0"/>
                <a:ea typeface="Calibri" panose="020F0502020204030204" pitchFamily="34" charset="0"/>
              </a:rPr>
              <a:t> 1955</a:t>
            </a:r>
            <a:endParaRPr lang="en-US" kern="100" dirty="0">
              <a:solidFill>
                <a:prstClr val="white"/>
              </a:solidFill>
              <a:latin typeface="Arial" panose="020B0604020202020204" pitchFamily="34" charset="0"/>
              <a:ea typeface="Calibri" panose="020F0502020204030204" pitchFamily="34" charset="0"/>
            </a:endParaRPr>
          </a:p>
          <a:p>
            <a:pPr algn="just">
              <a:lnSpc>
                <a:spcPts val="2000"/>
              </a:lnSpc>
              <a:spcAft>
                <a:spcPts val="800"/>
              </a:spcAft>
            </a:pPr>
            <a:r>
              <a:rPr lang="de-DE" kern="100" dirty="0">
                <a:solidFill>
                  <a:prstClr val="white"/>
                </a:solidFill>
                <a:latin typeface="Arial" panose="020B0604020202020204" pitchFamily="34" charset="0"/>
                <a:ea typeface="Calibri" panose="020F0502020204030204" pitchFamily="34" charset="0"/>
              </a:rPr>
              <a:t>Physikalische Blätter, </a:t>
            </a:r>
            <a:r>
              <a:rPr lang="de-DE" i="1" kern="100" dirty="0">
                <a:solidFill>
                  <a:prstClr val="white"/>
                </a:solidFill>
                <a:latin typeface="Arial" panose="020B0604020202020204" pitchFamily="34" charset="0"/>
                <a:ea typeface="Calibri" panose="020F0502020204030204" pitchFamily="34" charset="0"/>
              </a:rPr>
              <a:t>Die Göttinger Erklärung</a:t>
            </a:r>
            <a:r>
              <a:rPr lang="el-GR" i="1" kern="100" dirty="0">
                <a:solidFill>
                  <a:prstClr val="white"/>
                </a:solidFill>
                <a:latin typeface="Arial" panose="020B0604020202020204" pitchFamily="34" charset="0"/>
                <a:ea typeface="Calibri" panose="020F0502020204030204" pitchFamily="34" charset="0"/>
              </a:rPr>
              <a:t>,</a:t>
            </a:r>
            <a:r>
              <a:rPr lang="de-DE" i="1" kern="100" dirty="0">
                <a:solidFill>
                  <a:prstClr val="white"/>
                </a:solidFill>
                <a:latin typeface="Arial" panose="020B0604020202020204" pitchFamily="34" charset="0"/>
                <a:ea typeface="Calibri" panose="020F0502020204030204" pitchFamily="34" charset="0"/>
              </a:rPr>
              <a:t> </a:t>
            </a:r>
            <a:r>
              <a:rPr lang="de-DE" kern="100" dirty="0">
                <a:solidFill>
                  <a:prstClr val="white"/>
                </a:solidFill>
                <a:latin typeface="Arial" panose="020B0604020202020204" pitchFamily="34" charset="0"/>
                <a:ea typeface="Calibri" panose="020F0502020204030204" pitchFamily="34" charset="0"/>
              </a:rPr>
              <a:t>1957</a:t>
            </a:r>
            <a:r>
              <a:rPr lang="el-GR" kern="100" dirty="0">
                <a:solidFill>
                  <a:prstClr val="white"/>
                </a:solidFill>
                <a:latin typeface="Arial" panose="020B0604020202020204" pitchFamily="34" charset="0"/>
                <a:ea typeface="Calibri" panose="020F0502020204030204" pitchFamily="34" charset="0"/>
              </a:rPr>
              <a:t> </a:t>
            </a:r>
            <a:r>
              <a:rPr lang="en-US" kern="100" dirty="0">
                <a:solidFill>
                  <a:prstClr val="white"/>
                </a:solidFill>
                <a:latin typeface="Arial" panose="020B0604020202020204" pitchFamily="34" charset="0"/>
                <a:ea typeface="Calibri" panose="020F0502020204030204" pitchFamily="34" charset="0"/>
              </a:rPr>
              <a:t>(Physical Sheets, The Göttinger Declaration)</a:t>
            </a:r>
          </a:p>
          <a:p>
            <a:pPr algn="just">
              <a:lnSpc>
                <a:spcPts val="2000"/>
              </a:lnSpc>
              <a:spcAft>
                <a:spcPts val="800"/>
              </a:spcAft>
            </a:pPr>
            <a:r>
              <a:rPr lang="el-GR" kern="100" dirty="0">
                <a:solidFill>
                  <a:prstClr val="white"/>
                </a:solidFill>
                <a:latin typeface="Arial" panose="020B0604020202020204" pitchFamily="34" charset="0"/>
                <a:ea typeface="Calibri" panose="020F0502020204030204" pitchFamily="34" charset="0"/>
              </a:rPr>
              <a:t>Διασκέψεις Pugwash «για την Επιστήμη και τις Παγκόσμιες Υποθέσεις», 1957</a:t>
            </a:r>
            <a:endParaRPr lang="en-US" kern="100" dirty="0">
              <a:solidFill>
                <a:prstClr val="white"/>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498125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B675DA94-7C63-D773-14F5-7B297A18C47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F4439F6-1061-D9AB-4640-C90AC3FC1EE9}"/>
              </a:ext>
            </a:extLst>
          </p:cNvPr>
          <p:cNvSpPr txBox="1"/>
          <p:nvPr/>
        </p:nvSpPr>
        <p:spPr>
          <a:xfrm>
            <a:off x="331867" y="710513"/>
            <a:ext cx="11538400" cy="5834802"/>
          </a:xfrm>
          <a:prstGeom prst="rect">
            <a:avLst/>
          </a:prstGeom>
          <a:noFill/>
        </p:spPr>
        <p:txBody>
          <a:bodyPr wrap="square">
            <a:spAutoFit/>
          </a:bodyPr>
          <a:lstStyle/>
          <a:p>
            <a:pPr algn="just">
              <a:lnSpc>
                <a:spcPct val="107000"/>
              </a:lnSpc>
              <a:spcAft>
                <a:spcPts val="800"/>
              </a:spcAft>
            </a:pPr>
            <a:r>
              <a:rPr lang="en-US" sz="2100" b="1" kern="100" dirty="0">
                <a:solidFill>
                  <a:prstClr val="white"/>
                </a:solidFill>
                <a:latin typeface="Arial" panose="020B0604020202020204" pitchFamily="34" charset="0"/>
                <a:ea typeface="Calibri" panose="020F0502020204030204" pitchFamily="34" charset="0"/>
              </a:rPr>
              <a:t>"Atoms for Peace"</a:t>
            </a:r>
            <a:endParaRPr lang="el-GR" sz="2100" b="1"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Τίτλος μιας ομιλίας που εκφώνησε ο Πρόεδρος των ΗΠΑ, Dwight D. Eisenhower στη Γενική Συνέλευση του ΟΗΕ, στη Νέα Υόρκη στις 8 Δεκεμβρίου 1953.</a:t>
            </a:r>
            <a:endParaRPr lang="en-US"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«Αισθάνομαι την ώθηση να μιλήσω σήμερα σε μια γλώσσα που κατά μία έννοια είναι καινούργια – μια γλώσσα που εγώ, που έχω περάσει τόσο μεγάλο μέρος της ζωής μου στο στρατιωτικό επάγγελμα, θα προτιμούσα να μην χρησιμοποιήσω ποτέ. Αυτή η νέα γλώσσα είναι η «</a:t>
            </a:r>
            <a:r>
              <a:rPr lang="el-GR" b="1" kern="100" dirty="0">
                <a:solidFill>
                  <a:prstClr val="white"/>
                </a:solidFill>
                <a:latin typeface="Arial" panose="020B0604020202020204" pitchFamily="34" charset="0"/>
                <a:ea typeface="Calibri" panose="020F0502020204030204" pitchFamily="34" charset="0"/>
              </a:rPr>
              <a:t>γλώσσα του ατομικού πολέμου</a:t>
            </a:r>
            <a:r>
              <a:rPr lang="el-GR" kern="100" dirty="0">
                <a:solidFill>
                  <a:prstClr val="white"/>
                </a:solidFill>
                <a:latin typeface="Arial" panose="020B0604020202020204" pitchFamily="34" charset="0"/>
                <a:ea typeface="Calibri" panose="020F0502020204030204" pitchFamily="34" charset="0"/>
              </a:rPr>
              <a:t>».</a:t>
            </a:r>
            <a:endParaRPr lang="en-US"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endParaRPr lang="el-GR"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Το </a:t>
            </a:r>
            <a:r>
              <a:rPr lang="el-GR" b="1" kern="100" dirty="0">
                <a:solidFill>
                  <a:prstClr val="white"/>
                </a:solidFill>
                <a:latin typeface="Arial" panose="020B0604020202020204" pitchFamily="34" charset="0"/>
                <a:ea typeface="Calibri" panose="020F0502020204030204" pitchFamily="34" charset="0"/>
              </a:rPr>
              <a:t>Atoms for Peace </a:t>
            </a:r>
            <a:r>
              <a:rPr lang="el-GR" kern="100" dirty="0">
                <a:solidFill>
                  <a:prstClr val="white"/>
                </a:solidFill>
                <a:latin typeface="Arial" panose="020B0604020202020204" pitchFamily="34" charset="0"/>
                <a:ea typeface="Calibri" panose="020F0502020204030204" pitchFamily="34" charset="0"/>
              </a:rPr>
              <a:t>δημιούργησε το ιδεολογικό υπόβαθρο για τη δημιουργία του </a:t>
            </a:r>
            <a:r>
              <a:rPr lang="el-GR" b="1" kern="100" dirty="0">
                <a:solidFill>
                  <a:prstClr val="white"/>
                </a:solidFill>
                <a:latin typeface="Arial" panose="020B0604020202020204" pitchFamily="34" charset="0"/>
                <a:ea typeface="Calibri" panose="020F0502020204030204" pitchFamily="34" charset="0"/>
              </a:rPr>
              <a:t>Διεθνούς Οργανισμού Ατομικής Ενέργειας </a:t>
            </a:r>
            <a:r>
              <a:rPr lang="el-GR" kern="100" dirty="0">
                <a:solidFill>
                  <a:prstClr val="white"/>
                </a:solidFill>
                <a:latin typeface="Arial" panose="020B0604020202020204" pitchFamily="34" charset="0"/>
                <a:ea typeface="Calibri" panose="020F0502020204030204" pitchFamily="34" charset="0"/>
              </a:rPr>
              <a:t>και της </a:t>
            </a:r>
            <a:r>
              <a:rPr lang="el-GR" b="1" kern="100" dirty="0">
                <a:solidFill>
                  <a:prstClr val="white"/>
                </a:solidFill>
                <a:latin typeface="Arial" panose="020B0604020202020204" pitchFamily="34" charset="0"/>
                <a:ea typeface="Calibri" panose="020F0502020204030204" pitchFamily="34" charset="0"/>
              </a:rPr>
              <a:t>Συνθήκης για τη Μη Διάδοση των Πυρηνικών Όπλων</a:t>
            </a:r>
            <a:r>
              <a:rPr lang="el-GR" kern="100" dirty="0">
                <a:solidFill>
                  <a:prstClr val="white"/>
                </a:solidFill>
                <a:latin typeface="Arial" panose="020B0604020202020204" pitchFamily="34" charset="0"/>
                <a:ea typeface="Calibri" panose="020F0502020204030204" pitchFamily="34" charset="0"/>
              </a:rPr>
              <a:t>, αλλά έδωσε επίσης πολιτική κάλυψη στις ΗΠΑ για τη δημιουργία πυρηνικών όπλων την εποχή του Ψυχρού Πολέμου. </a:t>
            </a:r>
            <a:endParaRPr lang="en-US"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endParaRPr lang="el-GR"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Έρευνα του </a:t>
            </a:r>
            <a:r>
              <a:rPr lang="el-GR" b="1" kern="100" dirty="0">
                <a:solidFill>
                  <a:prstClr val="white"/>
                </a:solidFill>
                <a:latin typeface="Arial" panose="020B0604020202020204" pitchFamily="34" charset="0"/>
                <a:ea typeface="Calibri" panose="020F0502020204030204" pitchFamily="34" charset="0"/>
              </a:rPr>
              <a:t>Matthew Fuhrmann</a:t>
            </a:r>
            <a:r>
              <a:rPr lang="el-GR" kern="100" dirty="0">
                <a:solidFill>
                  <a:prstClr val="white"/>
                </a:solidFill>
                <a:latin typeface="Arial" panose="020B0604020202020204" pitchFamily="34" charset="0"/>
                <a:ea typeface="Calibri" panose="020F0502020204030204" pitchFamily="34" charset="0"/>
              </a:rPr>
              <a:t>, Καθηγητή στο Τέξας, έχει συνδέσει τη μη στρατιωτική πυρηνική συνεργασία με τα προγράμματα ανάπτυξης πυρηνικών όπλων.</a:t>
            </a: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Η τεχνολογία, η τεχνογνωσία και τα υλικά που χρησιμοποιούνται και παράγονται από μη στρατιωτική πυρηνική εφαρμογή, διευκόλυναν τη συνέχιση προγραμμάτων πυρηνικών όπλων. </a:t>
            </a: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ΣΥΓΚΟΙΝΩΝΟΥΝΤΑ ΔΟΧΕΙΑ</a:t>
            </a:r>
          </a:p>
        </p:txBody>
      </p:sp>
    </p:spTree>
    <p:extLst>
      <p:ext uri="{BB962C8B-B14F-4D97-AF65-F5344CB8AC3E}">
        <p14:creationId xmlns:p14="http://schemas.microsoft.com/office/powerpoint/2010/main" val="4177614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183844F0-7745-5D65-B80D-90FD4433A89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D5AE2D5-03E9-B75A-FCB4-DD0D7577418B}"/>
              </a:ext>
            </a:extLst>
          </p:cNvPr>
          <p:cNvSpPr txBox="1"/>
          <p:nvPr/>
        </p:nvSpPr>
        <p:spPr>
          <a:xfrm>
            <a:off x="0" y="2962205"/>
            <a:ext cx="12192000" cy="933589"/>
          </a:xfrm>
          <a:prstGeom prst="rect">
            <a:avLst/>
          </a:prstGeom>
          <a:noFill/>
        </p:spPr>
        <p:txBody>
          <a:bodyPr wrap="square">
            <a:spAutoFit/>
          </a:bodyPr>
          <a:lstStyle/>
          <a:p>
            <a:pPr algn="ctr">
              <a:spcAft>
                <a:spcPts val="750"/>
              </a:spcAft>
            </a:pPr>
            <a:r>
              <a:rPr lang="el-GR" sz="2400" b="1" dirty="0">
                <a:solidFill>
                  <a:prstClr val="white"/>
                </a:solidFill>
                <a:latin typeface="Arial" panose="020B0604020202020204" pitchFamily="34" charset="0"/>
                <a:cs typeface="Arial" panose="020B0604020202020204" pitchFamily="34" charset="0"/>
              </a:rPr>
              <a:t>ΠΥΡΗΝΙΚΑ ΟΠΛΑ - </a:t>
            </a:r>
            <a:r>
              <a:rPr lang="el-GR"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ΣΗΜΕΡΙΝΗ ΚΑΤΑΣΤΑΣΗ </a:t>
            </a:r>
          </a:p>
          <a:p>
            <a:pPr algn="ctr">
              <a:spcAft>
                <a:spcPts val="750"/>
              </a:spcAft>
            </a:pPr>
            <a:r>
              <a:rPr lang="en-US" sz="2400" b="1" dirty="0">
                <a:solidFill>
                  <a:prstClr val="white"/>
                </a:solidFill>
                <a:latin typeface="Arial" panose="020B0604020202020204" pitchFamily="34" charset="0"/>
                <a:cs typeface="Arial" panose="020B0604020202020204" pitchFamily="34" charset="0"/>
              </a:rPr>
              <a:t>Status of World Nuclear Forces</a:t>
            </a:r>
            <a:r>
              <a:rPr lang="el-GR" sz="2400" b="1" dirty="0">
                <a:solidFill>
                  <a:prstClr val="white"/>
                </a:solidFill>
                <a:latin typeface="Arial" panose="020B0604020202020204" pitchFamily="34" charset="0"/>
                <a:cs typeface="Arial" panose="020B0604020202020204" pitchFamily="34" charset="0"/>
              </a:rPr>
              <a:t> </a:t>
            </a:r>
            <a:r>
              <a:rPr lang="en-US" sz="2400" b="1" cap="all" dirty="0">
                <a:solidFill>
                  <a:prstClr val="white"/>
                </a:solidFill>
                <a:latin typeface="Arial" panose="020B0604020202020204" pitchFamily="34" charset="0"/>
                <a:cs typeface="Arial" panose="020B0604020202020204" pitchFamily="34" charset="0"/>
              </a:rPr>
              <a:t>03</a:t>
            </a:r>
            <a:r>
              <a:rPr lang="el-GR" sz="2400" b="1" cap="all" dirty="0">
                <a:solidFill>
                  <a:prstClr val="white"/>
                </a:solidFill>
                <a:latin typeface="Arial" panose="020B0604020202020204" pitchFamily="34" charset="0"/>
                <a:cs typeface="Arial" panose="020B0604020202020204" pitchFamily="34" charset="0"/>
              </a:rPr>
              <a:t>/20</a:t>
            </a:r>
            <a:r>
              <a:rPr lang="en-US" sz="2400" b="1" cap="all" dirty="0">
                <a:solidFill>
                  <a:prstClr val="white"/>
                </a:solidFill>
                <a:latin typeface="Arial" panose="020B0604020202020204" pitchFamily="34" charset="0"/>
                <a:cs typeface="Arial" panose="020B0604020202020204" pitchFamily="34" charset="0"/>
              </a:rPr>
              <a:t>24</a:t>
            </a:r>
            <a:endParaRPr lang="el-GR" sz="2400" b="1" cap="all"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2972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8C0B3A13-AA5C-3255-17CF-9962126A9A4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C599D90-26B3-44DC-4D55-B5E210923FB6}"/>
              </a:ext>
            </a:extLst>
          </p:cNvPr>
          <p:cNvSpPr txBox="1"/>
          <p:nvPr/>
        </p:nvSpPr>
        <p:spPr>
          <a:xfrm>
            <a:off x="348343" y="798045"/>
            <a:ext cx="11723913" cy="458780"/>
          </a:xfrm>
          <a:prstGeom prst="rect">
            <a:avLst/>
          </a:prstGeom>
          <a:noFill/>
        </p:spPr>
        <p:txBody>
          <a:bodyPr wrap="square">
            <a:spAutoFit/>
          </a:bodyPr>
          <a:lstStyle/>
          <a:p>
            <a:pPr>
              <a:lnSpc>
                <a:spcPct val="107000"/>
              </a:lnSpc>
              <a:spcAft>
                <a:spcPts val="800"/>
              </a:spcAft>
            </a:pPr>
            <a:r>
              <a:rPr lang="el-GR" sz="2400" b="1" kern="100" dirty="0">
                <a:solidFill>
                  <a:prstClr val="white"/>
                </a:solidFill>
                <a:latin typeface="Arial" panose="020B0604020202020204" pitchFamily="34" charset="0"/>
                <a:ea typeface="Calibri" panose="020F0502020204030204" pitchFamily="34" charset="0"/>
              </a:rPr>
              <a:t>ΠΟΙΟΙ ΚΑΤΕΧΟΥΝ ΠΥΡΗΝΙΚΑ ΟΠΛΑ;</a:t>
            </a:r>
          </a:p>
        </p:txBody>
      </p:sp>
      <p:pic>
        <p:nvPicPr>
          <p:cNvPr id="2" name="Picture 1">
            <a:extLst>
              <a:ext uri="{FF2B5EF4-FFF2-40B4-BE49-F238E27FC236}">
                <a16:creationId xmlns:a16="http://schemas.microsoft.com/office/drawing/2014/main" id="{4740F375-B585-D83B-06B4-4255C75371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06020"/>
            <a:ext cx="7941733" cy="4947606"/>
          </a:xfrm>
          <a:prstGeom prst="rect">
            <a:avLst/>
          </a:prstGeom>
          <a:noFill/>
          <a:ln>
            <a:noFill/>
          </a:ln>
        </p:spPr>
      </p:pic>
      <p:sp>
        <p:nvSpPr>
          <p:cNvPr id="11" name="TextBox 10">
            <a:extLst>
              <a:ext uri="{FF2B5EF4-FFF2-40B4-BE49-F238E27FC236}">
                <a16:creationId xmlns:a16="http://schemas.microsoft.com/office/drawing/2014/main" id="{9B64D6D4-878F-809D-0BC7-EA5BE3FDC19B}"/>
              </a:ext>
            </a:extLst>
          </p:cNvPr>
          <p:cNvSpPr txBox="1"/>
          <p:nvPr/>
        </p:nvSpPr>
        <p:spPr>
          <a:xfrm>
            <a:off x="8021528" y="1353300"/>
            <a:ext cx="4050728" cy="5120441"/>
          </a:xfrm>
          <a:prstGeom prst="rect">
            <a:avLst/>
          </a:prstGeom>
          <a:noFill/>
        </p:spPr>
        <p:txBody>
          <a:bodyPr wrap="square">
            <a:spAutoFit/>
          </a:bodyPr>
          <a:lstStyle/>
          <a:p>
            <a:pPr>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Οι Ηνωμένες Πολιτείες διατηρούν τον επιχειρησιακό έλεγχο αυτών των όπλων, βοηθώντας στην εφαρμογή του πυρηνικού σχεδιασμού / δόγματος των ΗΠΑ. </a:t>
            </a:r>
          </a:p>
          <a:p>
            <a:pPr>
              <a:lnSpc>
                <a:spcPct val="107000"/>
              </a:lnSpc>
              <a:spcAft>
                <a:spcPts val="800"/>
              </a:spcAft>
            </a:pPr>
            <a:endParaRPr lang="el-GR"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Το 2023, ο Πρόεδρος της </a:t>
            </a:r>
            <a:r>
              <a:rPr lang="el-GR" b="1" kern="100" dirty="0">
                <a:solidFill>
                  <a:prstClr val="white"/>
                </a:solidFill>
                <a:latin typeface="Arial" panose="020B0604020202020204" pitchFamily="34" charset="0"/>
                <a:ea typeface="Calibri" panose="020F0502020204030204" pitchFamily="34" charset="0"/>
              </a:rPr>
              <a:t>Λευκορωσίας</a:t>
            </a:r>
            <a:r>
              <a:rPr lang="el-GR" kern="100" dirty="0">
                <a:solidFill>
                  <a:prstClr val="white"/>
                </a:solidFill>
                <a:latin typeface="Arial" panose="020B0604020202020204" pitchFamily="34" charset="0"/>
                <a:ea typeface="Calibri" panose="020F0502020204030204" pitchFamily="34" charset="0"/>
              </a:rPr>
              <a:t>, Αλεξάντερ Λουκασένκο, ανήγγειλε ότι η χώρα του είχε αρχίσει να παραλαμβάνει ρωσικά τακτικά πυρηνικά όπλα.</a:t>
            </a:r>
          </a:p>
          <a:p>
            <a:pPr>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Είκοσι οκτώ χώρες «υποστηρίζουν» την κατοχή και χρήση πυρηνικών όπλων επιτρέποντας την πιθανή χρήση πυρηνικών όπλων για λογαριασμό τους.</a:t>
            </a:r>
            <a:endParaRPr lang="en-US" kern="100" dirty="0">
              <a:solidFill>
                <a:prstClr val="white"/>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272181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1E723CB0-F877-D2C4-EF3B-F8189DB2FB05}"/>
            </a:ext>
          </a:extLst>
        </p:cNvPr>
        <p:cNvGrpSpPr/>
        <p:nvPr/>
      </p:nvGrpSpPr>
      <p:grpSpPr>
        <a:xfrm>
          <a:off x="0" y="0"/>
          <a:ext cx="0" cy="0"/>
          <a:chOff x="0" y="0"/>
          <a:chExt cx="0" cy="0"/>
        </a:xfrm>
      </p:grpSpPr>
      <p:pic>
        <p:nvPicPr>
          <p:cNvPr id="4" name="slide2" descr="Dashboard 1">
            <a:extLst>
              <a:ext uri="{FF2B5EF4-FFF2-40B4-BE49-F238E27FC236}">
                <a16:creationId xmlns:a16="http://schemas.microsoft.com/office/drawing/2014/main" id="{B6A0D1E0-D875-4E08-811D-3765052CE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639534"/>
            <a:ext cx="10126133" cy="6091466"/>
          </a:xfrm>
          <a:prstGeom prst="rect">
            <a:avLst/>
          </a:prstGeom>
        </p:spPr>
      </p:pic>
    </p:spTree>
    <p:extLst>
      <p:ext uri="{BB962C8B-B14F-4D97-AF65-F5344CB8AC3E}">
        <p14:creationId xmlns:p14="http://schemas.microsoft.com/office/powerpoint/2010/main" val="3334523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CA51BBB4-860C-C143-022A-EBE68AB8FFA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689563A-67D7-33CA-0F1F-95B16B9F281C}"/>
              </a:ext>
            </a:extLst>
          </p:cNvPr>
          <p:cNvPicPr>
            <a:picLocks noChangeAspect="1"/>
          </p:cNvPicPr>
          <p:nvPr/>
        </p:nvPicPr>
        <p:blipFill>
          <a:blip r:embed="rId3"/>
          <a:srcRect l="26623" t="3012" r="17239"/>
          <a:stretch/>
        </p:blipFill>
        <p:spPr>
          <a:xfrm>
            <a:off x="3787727" y="728133"/>
            <a:ext cx="4616546" cy="5981919"/>
          </a:xfrm>
          <a:prstGeom prst="rect">
            <a:avLst/>
          </a:prstGeom>
        </p:spPr>
      </p:pic>
    </p:spTree>
    <p:extLst>
      <p:ext uri="{BB962C8B-B14F-4D97-AF65-F5344CB8AC3E}">
        <p14:creationId xmlns:p14="http://schemas.microsoft.com/office/powerpoint/2010/main" val="1987074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7A222AB8-E8BE-A157-34AD-CAD5AAB98FDC}"/>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FF62BC6B-9CF9-817F-1F43-2854E04E4DC4}"/>
              </a:ext>
            </a:extLst>
          </p:cNvPr>
          <p:cNvSpPr txBox="1">
            <a:spLocks/>
          </p:cNvSpPr>
          <p:nvPr/>
        </p:nvSpPr>
        <p:spPr>
          <a:xfrm>
            <a:off x="366584" y="763178"/>
            <a:ext cx="11458831" cy="5824151"/>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defTabSz="914400" rtl="0" eaLnBrk="1" fontAlgn="auto" latinLnBrk="0" hangingPunct="1">
              <a:lnSpc>
                <a:spcPct val="107000"/>
              </a:lnSpc>
              <a:spcBef>
                <a:spcPct val="0"/>
              </a:spcBef>
              <a:spcAft>
                <a:spcPts val="800"/>
              </a:spcAft>
              <a:buClrTx/>
              <a:buSzTx/>
              <a:buFontTx/>
              <a:buNone/>
              <a:tabLst/>
              <a:defRPr/>
            </a:pPr>
            <a:br>
              <a:rPr kumimoji="0" lang="el-GR" sz="1800" b="0" i="0" u="none" strike="noStrike" kern="1200" cap="all" spc="100" normalizeH="0" baseline="0" noProof="0" dirty="0">
                <a:ln>
                  <a:noFill/>
                </a:ln>
                <a:solidFill>
                  <a:sysClr val="windowText" lastClr="000000">
                    <a:lumMod val="95000"/>
                    <a:lumOff val="5000"/>
                  </a:sysClr>
                </a:solidFill>
                <a:effectLst/>
                <a:uLnTx/>
                <a:uFillTx/>
                <a:latin typeface="Arial" panose="020B0604020202020204" pitchFamily="34" charset="0"/>
                <a:ea typeface="+mj-ea"/>
                <a:cs typeface="Arial" panose="020B0604020202020204" pitchFamily="34" charset="0"/>
              </a:rPr>
            </a:br>
            <a:r>
              <a:rPr kumimoji="0" lang="el-GR" sz="2400" b="1" i="0" u="none" strike="noStrike" kern="1200" cap="all" spc="10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t>ΑΤΟΜΙΚΗ ΚΑΙ ΠΥΡΗΝΙΚΗ ΔΙΠΛΩΜΑΤΙΑ </a:t>
            </a:r>
            <a:br>
              <a:rPr kumimoji="0" lang="el-GR" sz="1800" b="1" i="0" u="none" strike="noStrike" kern="1200" cap="all" spc="100" normalizeH="0" baseline="0" noProof="0" dirty="0">
                <a:ln>
                  <a:noFill/>
                </a:ln>
                <a:solidFill>
                  <a:sysClr val="windowText" lastClr="000000">
                    <a:lumMod val="95000"/>
                    <a:lumOff val="5000"/>
                  </a:sysClr>
                </a:solidFill>
                <a:effectLst/>
                <a:uLnTx/>
                <a:uFillTx/>
                <a:latin typeface="Arial" panose="020B0604020202020204" pitchFamily="34" charset="0"/>
                <a:ea typeface="+mj-ea"/>
                <a:cs typeface="Arial" panose="020B0604020202020204" pitchFamily="34" charset="0"/>
              </a:rPr>
            </a:br>
            <a:br>
              <a:rPr kumimoji="0" lang="el-GR" sz="1800" b="1" i="0" u="none" strike="noStrike" kern="1200" cap="all" spc="100" normalizeH="0" baseline="0" noProof="0" dirty="0">
                <a:ln>
                  <a:noFill/>
                </a:ln>
                <a:solidFill>
                  <a:sysClr val="windowText" lastClr="000000">
                    <a:lumMod val="95000"/>
                    <a:lumOff val="5000"/>
                  </a:sysClr>
                </a:solidFill>
                <a:effectLst/>
                <a:uLnTx/>
                <a:uFillTx/>
                <a:latin typeface="Arial" panose="020B0604020202020204" pitchFamily="34" charset="0"/>
                <a:ea typeface="+mj-ea"/>
                <a:cs typeface="Arial" panose="020B0604020202020204" pitchFamily="34" charset="0"/>
              </a:rPr>
            </a:br>
            <a:r>
              <a:rPr kumimoji="0" lang="el-GR" sz="1800" b="1" i="0" u="sng" strike="noStrike" kern="1200" cap="all" spc="10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t>ΑΡΧΙΚΑ</a:t>
            </a:r>
            <a:endParaRPr lang="el-GR" sz="1800" b="1" u="sng" dirty="0">
              <a:solidFill>
                <a:sysClr val="window" lastClr="FFFFFF"/>
              </a:solidFill>
              <a:latin typeface="Arial" panose="020B0604020202020204" pitchFamily="34" charset="0"/>
              <a:cs typeface="Arial" panose="020B0604020202020204" pitchFamily="34" charset="0"/>
            </a:endParaRPr>
          </a:p>
          <a:p>
            <a:pPr marL="0" marR="0" lvl="0" indent="0" defTabSz="914400" rtl="0" eaLnBrk="1" fontAlgn="auto" latinLnBrk="0" hangingPunct="1">
              <a:lnSpc>
                <a:spcPct val="107000"/>
              </a:lnSpc>
              <a:spcBef>
                <a:spcPct val="0"/>
              </a:spcBef>
              <a:spcAft>
                <a:spcPts val="800"/>
              </a:spcAft>
              <a:buClrTx/>
              <a:buSzTx/>
              <a:buFontTx/>
              <a:buNone/>
              <a:tabLst/>
              <a:defRPr/>
            </a:pPr>
            <a: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Ο </a:t>
            </a:r>
            <a:r>
              <a:rPr lang="en-GB" sz="1800" kern="100" dirty="0">
                <a:solidFill>
                  <a:sysClr val="window" lastClr="FFFFFF"/>
                </a:solidFill>
                <a:latin typeface="Arial" panose="020B0604020202020204" pitchFamily="34" charset="0"/>
                <a:ea typeface="Calibri" panose="020F0502020204030204" pitchFamily="34" charset="0"/>
                <a:cs typeface="Arial" panose="020B0604020202020204" pitchFamily="34" charset="0"/>
              </a:rPr>
              <a:t>O</a:t>
            </a:r>
            <a: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ρος </a:t>
            </a:r>
            <a:r>
              <a:rPr kumimoji="0" lang="el-GR" sz="1800" b="1"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"ατομικ</a:t>
            </a:r>
            <a:r>
              <a:rPr kumimoji="0" lang="en-GB" sz="1800" b="1"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H</a:t>
            </a:r>
            <a:r>
              <a:rPr kumimoji="0" lang="el-GR" sz="1800" b="1"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 διπλωματ</a:t>
            </a:r>
            <a:r>
              <a:rPr kumimoji="0" lang="en-GB" sz="1800" b="1"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I</a:t>
            </a:r>
            <a:r>
              <a:rPr kumimoji="0" lang="el-GR" sz="1800" b="1"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α" </a:t>
            </a:r>
            <a: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αναφ</a:t>
            </a:r>
            <a:r>
              <a:rPr kumimoji="0" lang="en-GB"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E</a:t>
            </a:r>
            <a: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ρεται σε απ</a:t>
            </a:r>
            <a:r>
              <a:rPr kumimoji="0" lang="en-GB"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O</a:t>
            </a:r>
            <a: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πειρες χρ</a:t>
            </a:r>
            <a:r>
              <a:rPr kumimoji="0" lang="en-GB"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H</a:t>
            </a:r>
            <a: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σης της απειλ</a:t>
            </a:r>
            <a:r>
              <a:rPr kumimoji="0" lang="en-GB"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H</a:t>
            </a:r>
            <a: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ς πυρηνικο</a:t>
            </a:r>
            <a:r>
              <a:rPr kumimoji="0" lang="en-GB"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Y</a:t>
            </a:r>
            <a: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 </a:t>
            </a:r>
            <a:r>
              <a:rPr lang="en-GB" sz="1800" kern="100" dirty="0">
                <a:solidFill>
                  <a:sysClr val="window" lastClr="FFFFFF"/>
                </a:solidFill>
                <a:latin typeface="Arial" panose="020B0604020202020204" pitchFamily="34" charset="0"/>
                <a:ea typeface="Calibri" panose="020F0502020204030204" pitchFamily="34" charset="0"/>
                <a:cs typeface="Arial" panose="020B0604020202020204" pitchFamily="34" charset="0"/>
              </a:rPr>
              <a:t>O</a:t>
            </a:r>
            <a: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πλου για την επ</a:t>
            </a:r>
            <a:r>
              <a:rPr kumimoji="0" lang="en-GB"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I</a:t>
            </a:r>
            <a: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τευξη διπλωματικΩν στΟχων.</a:t>
            </a:r>
            <a:br>
              <a:rPr kumimoji="0" lang="en-GB" sz="1800" b="0" i="0" u="none" strike="noStrike" kern="1200" cap="all" spc="10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br>
            <a: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ΜετΑ την πρΩτη επιτυχημΕνη δοκιμΗ και χρΗση της ατομικΗς βΟμβας το 1945, οι αξιωματοΥχοι των ΗΠΑ εξΕτασαν τα πιθανΑ μη στρατιωτικΑ οφΕλη που θα μποροΥσαν να προκΥψουν από το αμερικανικΟ πυρηνικΟ μονοπΩλιο. </a:t>
            </a:r>
            <a:b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br>
            <a:b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l-GR" sz="1800" b="1" i="0" u="sng"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ΑΚΟΛΟΥΘΩΣ</a:t>
            </a:r>
            <a:br>
              <a:rPr kumimoji="0" lang="en-US"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Η πυρηνικΗ διπλωματΙα αναφΕρεται στην απειλΗ χρΗσης πυρηνικΩν </a:t>
            </a:r>
            <a:r>
              <a:rPr lang="el-GR" sz="1800" kern="100" dirty="0">
                <a:solidFill>
                  <a:sysClr val="window" lastClr="FFFFFF"/>
                </a:solidFill>
                <a:latin typeface="Arial" panose="020B0604020202020204" pitchFamily="34" charset="0"/>
                <a:ea typeface="Calibri" panose="020F0502020204030204" pitchFamily="34" charset="0"/>
                <a:cs typeface="Arial" panose="020B0604020202020204" pitchFamily="34" charset="0"/>
              </a:rPr>
              <a:t>Ο</a:t>
            </a:r>
            <a: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πλων ως κεντρικΟ στοιχεΙο στις διεθνεΙς διαπραγματεΥσεις και σχΕσεις.  </a:t>
            </a:r>
            <a:br>
              <a:rPr kumimoji="0" lang="en-GB"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br>
            <a:br>
              <a:rPr kumimoji="0" lang="en-GB"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l-GR" sz="1800" b="1" i="0" u="sng"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ΣΗΜΕΡΑ</a:t>
            </a:r>
            <a:br>
              <a:rPr kumimoji="0" lang="en-US"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Η πυρηνικΗ διπλωματΙα εΙναι </a:t>
            </a:r>
            <a:r>
              <a:rPr lang="el-GR" sz="1800" kern="100" dirty="0">
                <a:solidFill>
                  <a:sysClr val="window" lastClr="FFFFFF"/>
                </a:solidFill>
                <a:latin typeface="Arial" panose="020B0604020202020204" pitchFamily="34" charset="0"/>
                <a:ea typeface="Calibri" panose="020F0502020204030204" pitchFamily="34" charset="0"/>
                <a:cs typeface="Arial" panose="020B0604020202020204" pitchFamily="34" charset="0"/>
              </a:rPr>
              <a:t>Ε</a:t>
            </a:r>
            <a: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να κρΙσιμο εργαλεΙο για την πλοΗγηση στο περΙπλοκο γεωπολιτικΟ τοπΙο και την πρΟληψη της πυρηνικΗς καταστροφΗς.</a:t>
            </a:r>
            <a:br>
              <a:rPr kumimoji="0" lang="en-US"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br>
            <a:b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l-GR" sz="1800" b="1" i="0" u="sng"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t>ΜΕΛΛΟΝΤΙΚΑ</a:t>
            </a:r>
            <a:br>
              <a:rPr kumimoji="0" lang="el-GR" sz="1800" b="0" i="0" u="none" strike="noStrike" kern="100" cap="all" spc="100" normalizeH="0" baseline="0" noProof="0" dirty="0">
                <a:ln>
                  <a:noFill/>
                </a:ln>
                <a:solidFill>
                  <a:sysClr val="window" lastClr="FFFFFF"/>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l-GR" sz="1800" b="1" i="0" u="none" strike="noStrike" kern="1200" cap="all" spc="10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t>Η χρΗση της επιστημονικΗς γνΩσης στη ΔΙΠΛΩΜΑΤΙΑ για μεΙωση του κινδΥνου ΧΡΗΣΗΣ ΠΥΡΗΝΙΚΩΝ.</a:t>
            </a:r>
            <a:br>
              <a:rPr kumimoji="0" lang="el-GR" sz="1800" b="1" i="0" u="none" strike="noStrike" kern="1200" cap="all" spc="10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br>
            <a:endParaRPr kumimoji="0" lang="en-US" sz="1800" b="1" i="0" u="none" strike="noStrike" kern="1200" cap="all" spc="10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96134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0D3A5F6B-2934-E4F2-EA18-EEA703AD372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BCD3170-1B12-47FD-1C46-FC5E478AAA01}"/>
              </a:ext>
            </a:extLst>
          </p:cNvPr>
          <p:cNvSpPr txBox="1"/>
          <p:nvPr/>
        </p:nvSpPr>
        <p:spPr>
          <a:xfrm>
            <a:off x="217420" y="968053"/>
            <a:ext cx="11598875" cy="5333255"/>
          </a:xfrm>
          <a:prstGeom prst="rect">
            <a:avLst/>
          </a:prstGeom>
          <a:noFill/>
        </p:spPr>
        <p:txBody>
          <a:bodyPr wrap="square">
            <a:spAutoFit/>
          </a:bodyPr>
          <a:lstStyle/>
          <a:p>
            <a:pPr algn="ctr">
              <a:lnSpc>
                <a:spcPct val="107000"/>
              </a:lnSpc>
              <a:spcAft>
                <a:spcPts val="800"/>
              </a:spcAft>
            </a:pPr>
            <a:r>
              <a:rPr lang="el-GR" sz="2400" b="1" kern="100" dirty="0">
                <a:solidFill>
                  <a:prstClr val="white"/>
                </a:solidFill>
                <a:latin typeface="Arial" panose="020B0604020202020204" pitchFamily="34" charset="0"/>
                <a:ea typeface="Calibri" panose="020F0502020204030204" pitchFamily="34" charset="0"/>
              </a:rPr>
              <a:t>Ματαιότητα της ατομικής διπλωματίας, </a:t>
            </a:r>
            <a:r>
              <a:rPr lang="en-US" sz="2400" b="1" dirty="0">
                <a:solidFill>
                  <a:prstClr val="white"/>
                </a:solidFill>
                <a:latin typeface="Arial" panose="020B0604020202020204" pitchFamily="34" charset="0"/>
              </a:rPr>
              <a:t>Mutual assured destruction </a:t>
            </a:r>
            <a:r>
              <a:rPr lang="el-GR" sz="2400" b="1" kern="100" dirty="0">
                <a:solidFill>
                  <a:prstClr val="white"/>
                </a:solidFill>
                <a:latin typeface="Arial" panose="020B0604020202020204" pitchFamily="34" charset="0"/>
                <a:ea typeface="Calibri" panose="020F0502020204030204" pitchFamily="34" charset="0"/>
              </a:rPr>
              <a:t>MAD</a:t>
            </a:r>
            <a:endParaRPr lang="en-US" sz="2400" b="1"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endParaRPr lang="el-GR"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Στα μέσα της δεκαετίας του 1960, γίνεται εμφανής η απόλυτη ματαιότητα της ατομικής διπλωματίας. </a:t>
            </a: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Τα πυρηνικά οπλοστάσια των Ηνωμένων Πολιτειών και της Σοβιετικής Ένωσης είχαν γίνει ουσιαστικά ίσα, τόσο σε μέγεθος όσο και σε καταστροφική δύναμη. </a:t>
            </a: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Στην πραγματικότητα, η ασφάλεια και των δύο εθνών, καθώς και η παγκόσμια διατήρηση της ειρήνης, εξαρτήθηκαν από μια αρχή που ονομάζεται «αμοιβαία εξασφαλισμένη καταστροφή» ή </a:t>
            </a:r>
            <a:r>
              <a:rPr lang="en-US" b="1" dirty="0">
                <a:solidFill>
                  <a:prstClr val="white"/>
                </a:solidFill>
                <a:latin typeface="Arial" panose="020B0604020202020204" pitchFamily="34" charset="0"/>
              </a:rPr>
              <a:t>Mutual assured destruction </a:t>
            </a:r>
            <a:r>
              <a:rPr lang="el-GR" kern="100" dirty="0">
                <a:solidFill>
                  <a:prstClr val="white"/>
                </a:solidFill>
                <a:latin typeface="Arial" panose="020B0604020202020204" pitchFamily="34" charset="0"/>
                <a:ea typeface="Calibri" panose="020F0502020204030204" pitchFamily="34" charset="0"/>
              </a:rPr>
              <a:t>MAD.</a:t>
            </a:r>
            <a:endParaRPr lang="en-US"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Δεδομένου ότι</a:t>
            </a:r>
            <a:r>
              <a:rPr lang="en-US" kern="100" dirty="0">
                <a:solidFill>
                  <a:prstClr val="white"/>
                </a:solidFill>
                <a:latin typeface="Arial" panose="020B0604020202020204" pitchFamily="34" charset="0"/>
                <a:ea typeface="Calibri" panose="020F0502020204030204" pitchFamily="34" charset="0"/>
              </a:rPr>
              <a:t>,</a:t>
            </a:r>
            <a:r>
              <a:rPr lang="el-GR" kern="100" dirty="0">
                <a:solidFill>
                  <a:prstClr val="white"/>
                </a:solidFill>
                <a:latin typeface="Arial" panose="020B0604020202020204" pitchFamily="34" charset="0"/>
                <a:ea typeface="Calibri" panose="020F0502020204030204" pitchFamily="34" charset="0"/>
              </a:rPr>
              <a:t> τόσο οι Ηνωμένες Πολιτείες όσο και η Σοβιετική Ένωση γνώριζαν ότι οποιοδήποτε πρώτο πυρηνικό χτύπημα πλήρους κλίμακας θα είχε ως αποτέλεσμα τον πλήρη αφανισμό και των δύο χωρών, ο πειρασμός για χρήση πυρηνικών όπλων κατά τη διάρκεια μιας σύγκρουσης μειώθηκε σημαντικά.</a:t>
            </a:r>
            <a:endParaRPr lang="en-US"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Καθώς η κοινή γνώμη και η πολιτική θέση κατά της χρήσης ή ακόμη και της απειλής χρήσης πυρηνικών όπλων γινόταν όλο και πιο δυνατή και επιδρούσε, τα όρια της </a:t>
            </a:r>
            <a:r>
              <a:rPr lang="el-GR" b="1" kern="100" dirty="0">
                <a:solidFill>
                  <a:prstClr val="white"/>
                </a:solidFill>
                <a:latin typeface="Arial" panose="020B0604020202020204" pitchFamily="34" charset="0"/>
                <a:ea typeface="Calibri" panose="020F0502020204030204" pitchFamily="34" charset="0"/>
              </a:rPr>
              <a:t>ατομικής διπλωματίας </a:t>
            </a:r>
            <a:r>
              <a:rPr lang="el-GR" kern="100" dirty="0">
                <a:solidFill>
                  <a:prstClr val="white"/>
                </a:solidFill>
                <a:latin typeface="Arial" panose="020B0604020202020204" pitchFamily="34" charset="0"/>
                <a:ea typeface="Calibri" panose="020F0502020204030204" pitchFamily="34" charset="0"/>
              </a:rPr>
              <a:t>έγιναν εμφανή. </a:t>
            </a:r>
          </a:p>
          <a:p>
            <a:pPr algn="just">
              <a:lnSpc>
                <a:spcPct val="107000"/>
              </a:lnSpc>
              <a:spcAft>
                <a:spcPts val="800"/>
              </a:spcAft>
            </a:pPr>
            <a:r>
              <a:rPr lang="el-GR" b="1" kern="100" dirty="0">
                <a:solidFill>
                  <a:prstClr val="white"/>
                </a:solidFill>
                <a:latin typeface="Arial" panose="020B0604020202020204" pitchFamily="34" charset="0"/>
                <a:ea typeface="Calibri" panose="020F0502020204030204" pitchFamily="34" charset="0"/>
              </a:rPr>
              <a:t>Η ατομική διπλωματία </a:t>
            </a:r>
            <a:r>
              <a:rPr lang="el-GR" kern="100" dirty="0">
                <a:solidFill>
                  <a:prstClr val="white"/>
                </a:solidFill>
                <a:latin typeface="Arial" panose="020B0604020202020204" pitchFamily="34" charset="0"/>
                <a:ea typeface="Calibri" panose="020F0502020204030204" pitchFamily="34" charset="0"/>
              </a:rPr>
              <a:t>συνέτεινε σημαντικά στην αποτροπή του σεναρίου του MAD αρκετές φορές μετά τον Β' Παγκόσμιο Πόλεμο. Σήμερα σπάνια εφαρμόζεται.</a:t>
            </a:r>
            <a:endParaRPr lang="en-US" kern="100" dirty="0">
              <a:solidFill>
                <a:prstClr val="white"/>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547853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4553652D-67A4-E50C-0566-29559C29A3D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99174C4-4560-E00A-6615-34DB7D956457}"/>
              </a:ext>
            </a:extLst>
          </p:cNvPr>
          <p:cNvSpPr txBox="1"/>
          <p:nvPr/>
        </p:nvSpPr>
        <p:spPr>
          <a:xfrm>
            <a:off x="177800" y="547811"/>
            <a:ext cx="11836399" cy="6310189"/>
          </a:xfrm>
          <a:prstGeom prst="rect">
            <a:avLst/>
          </a:prstGeom>
          <a:noFill/>
        </p:spPr>
        <p:txBody>
          <a:bodyPr wrap="square">
            <a:spAutoFit/>
          </a:bodyPr>
          <a:lstStyle/>
          <a:p>
            <a:pPr algn="just">
              <a:lnSpc>
                <a:spcPct val="107000"/>
              </a:lnSpc>
              <a:spcAft>
                <a:spcPts val="800"/>
              </a:spcAft>
            </a:pPr>
            <a:r>
              <a:rPr lang="el-GR" b="1" kern="100" dirty="0">
                <a:solidFill>
                  <a:prstClr val="white"/>
                </a:solidFill>
                <a:latin typeface="Arial" panose="020B0604020202020204" pitchFamily="34" charset="0"/>
                <a:ea typeface="Calibri" panose="020F0502020204030204" pitchFamily="34" charset="0"/>
              </a:rPr>
              <a:t>Πυρηνική διπλωματία: Το παράδειγμα της ΒΟΡΕΙΑΣ ΚΟΡΕΑΣ</a:t>
            </a:r>
          </a:p>
          <a:p>
            <a:pPr algn="just">
              <a:lnSpc>
                <a:spcPct val="107000"/>
              </a:lnSpc>
              <a:spcAft>
                <a:spcPts val="800"/>
              </a:spcAft>
            </a:pPr>
            <a:r>
              <a:rPr lang="el-GR" sz="1600" kern="100" dirty="0">
                <a:solidFill>
                  <a:prstClr val="white"/>
                </a:solidFill>
                <a:latin typeface="Arial" panose="020B0604020202020204" pitchFamily="34" charset="0"/>
                <a:ea typeface="Calibri" panose="020F0502020204030204" pitchFamily="34" charset="0"/>
              </a:rPr>
              <a:t>Το Συμφωνημένο Πλαίσιο μεταξύ των Ηνωμένων Πολιτειών και της Βόρειας Κορέας υπογράφηκε στις 21 Οκτωβρίου 1994, και αποτέλεσε μια τολμηρή εφαρμογή της πυρηνικής διπλωματίας.</a:t>
            </a:r>
          </a:p>
          <a:p>
            <a:pPr algn="just">
              <a:lnSpc>
                <a:spcPct val="107000"/>
              </a:lnSpc>
              <a:spcAft>
                <a:spcPts val="800"/>
              </a:spcAft>
            </a:pPr>
            <a:r>
              <a:rPr lang="el-GR" sz="1600" b="1" kern="100" dirty="0">
                <a:solidFill>
                  <a:prstClr val="white"/>
                </a:solidFill>
                <a:latin typeface="Arial" panose="020B0604020202020204" pitchFamily="34" charset="0"/>
                <a:ea typeface="Calibri" panose="020F0502020204030204" pitchFamily="34" charset="0"/>
              </a:rPr>
              <a:t>Η Συμφωνία καλούσε τη Βόρεια Κορέα </a:t>
            </a:r>
          </a:p>
          <a:p>
            <a:pPr marL="285750" indent="-285750" algn="just">
              <a:lnSpc>
                <a:spcPct val="107000"/>
              </a:lnSpc>
              <a:spcAft>
                <a:spcPts val="800"/>
              </a:spcAft>
              <a:buFont typeface="Arial" panose="020B0604020202020204" pitchFamily="34" charset="0"/>
              <a:buChar char="•"/>
            </a:pPr>
            <a:r>
              <a:rPr lang="el-GR" sz="1600" kern="100" dirty="0">
                <a:solidFill>
                  <a:prstClr val="white"/>
                </a:solidFill>
                <a:latin typeface="Arial" panose="020B0604020202020204" pitchFamily="34" charset="0"/>
                <a:ea typeface="Calibri" panose="020F0502020204030204" pitchFamily="34" charset="0"/>
              </a:rPr>
              <a:t>να παγώσει τη λειτουργία του αντιδραστήρα 5 MW στο Yongbyon, επειδή υπήρχαν υποψίες ότι ήταν μέρος ενός μυστικού πυρηνικού στρατιωτικού Προγράμματος (δηλ. με δυνατότητες παραγωγής πλουτωνίου). </a:t>
            </a:r>
          </a:p>
          <a:p>
            <a:pPr marL="285750" indent="-285750" algn="just">
              <a:lnSpc>
                <a:spcPct val="107000"/>
              </a:lnSpc>
              <a:spcAft>
                <a:spcPts val="800"/>
              </a:spcAft>
              <a:buFont typeface="Arial" panose="020B0604020202020204" pitchFamily="34" charset="0"/>
              <a:buChar char="•"/>
            </a:pPr>
            <a:r>
              <a:rPr lang="el-GR" sz="1600" kern="100" dirty="0">
                <a:solidFill>
                  <a:prstClr val="white"/>
                </a:solidFill>
                <a:latin typeface="Arial" panose="020B0604020202020204" pitchFamily="34" charset="0"/>
                <a:ea typeface="Calibri" panose="020F0502020204030204" pitchFamily="34" charset="0"/>
              </a:rPr>
              <a:t>να σταματήσει την κατασκευή δύο παρόμοιων με τον πρώτο αντιδραστήρων, 50 και 20 MW, με αντάλλαγμα δύο πυρηνικούς αντιδραστήρες, οι οποίοι δεν θα είχαν τη δυνατότητα παραγωγής πλουτωνίου.</a:t>
            </a:r>
          </a:p>
          <a:p>
            <a:pPr algn="just">
              <a:lnSpc>
                <a:spcPct val="107000"/>
              </a:lnSpc>
              <a:spcAft>
                <a:spcPts val="800"/>
              </a:spcAft>
            </a:pPr>
            <a:r>
              <a:rPr lang="el-GR" sz="1600" b="1" kern="100" dirty="0">
                <a:solidFill>
                  <a:prstClr val="white"/>
                </a:solidFill>
                <a:latin typeface="Arial" panose="020B0604020202020204" pitchFamily="34" charset="0"/>
                <a:ea typeface="Calibri" panose="020F0502020204030204" pitchFamily="34" charset="0"/>
              </a:rPr>
              <a:t>Η Συμφωνία καλούσε τις Ηνωμένες Πολιτείες </a:t>
            </a:r>
          </a:p>
          <a:p>
            <a:pPr marL="285750" indent="-285750" algn="just">
              <a:lnSpc>
                <a:spcPct val="107000"/>
              </a:lnSpc>
              <a:spcAft>
                <a:spcPts val="800"/>
              </a:spcAft>
              <a:buFont typeface="Arial" panose="020B0604020202020204" pitchFamily="34" charset="0"/>
              <a:buChar char="•"/>
            </a:pPr>
            <a:r>
              <a:rPr lang="el-GR" sz="1600" kern="100" dirty="0">
                <a:solidFill>
                  <a:prstClr val="white"/>
                </a:solidFill>
                <a:latin typeface="Arial" panose="020B0604020202020204" pitchFamily="34" charset="0"/>
                <a:ea typeface="Calibri" panose="020F0502020204030204" pitchFamily="34" charset="0"/>
              </a:rPr>
              <a:t>να προμηθεύσουν τη Βόρεια Κορέα με μαζούτ εν αναμονή της κατασκευής των αντιδραστήρων. </a:t>
            </a:r>
          </a:p>
          <a:p>
            <a:pPr algn="just">
              <a:lnSpc>
                <a:spcPct val="107000"/>
              </a:lnSpc>
              <a:spcAft>
                <a:spcPts val="800"/>
              </a:spcAft>
            </a:pPr>
            <a:r>
              <a:rPr lang="el-GR" sz="1600" kern="100" dirty="0">
                <a:solidFill>
                  <a:prstClr val="white"/>
                </a:solidFill>
                <a:latin typeface="Arial" panose="020B0604020202020204" pitchFamily="34" charset="0"/>
                <a:ea typeface="Calibri" panose="020F0502020204030204" pitchFamily="34" charset="0"/>
              </a:rPr>
              <a:t>Δημιουργήθηκε μια διεθνής κοινοπραξία ο KEDO με σκοπό την εφαρμογή της συμφωνίας. </a:t>
            </a:r>
          </a:p>
          <a:p>
            <a:pPr algn="just">
              <a:lnSpc>
                <a:spcPct val="107000"/>
              </a:lnSpc>
              <a:spcAft>
                <a:spcPts val="800"/>
              </a:spcAft>
            </a:pPr>
            <a:r>
              <a:rPr lang="el-GR" sz="1600" kern="100" dirty="0">
                <a:solidFill>
                  <a:prstClr val="white"/>
                </a:solidFill>
                <a:latin typeface="Arial" panose="020B0604020202020204" pitchFamily="34" charset="0"/>
                <a:ea typeface="Calibri" panose="020F0502020204030204" pitchFamily="34" charset="0"/>
              </a:rPr>
              <a:t>Το Συμφωνημένο Πλαίσιο τερμάτισε μια κρίση 18 μηνών όταν η Βόρεια Κορέα ανακοίνωσε την πρόθεσή της να αποσυρθεί από τη </a:t>
            </a:r>
            <a:r>
              <a:rPr lang="el-GR" sz="1600" b="1" kern="100" dirty="0">
                <a:solidFill>
                  <a:prstClr val="white"/>
                </a:solidFill>
                <a:latin typeface="Arial" panose="020B0604020202020204" pitchFamily="34" charset="0"/>
                <a:ea typeface="Calibri" panose="020F0502020204030204" pitchFamily="34" charset="0"/>
              </a:rPr>
              <a:t>Συνθήκη μη διάδοσης των πυρηνικών όπλων του 1970 (NPT), </a:t>
            </a:r>
            <a:r>
              <a:rPr lang="el-GR" sz="1600" kern="100" dirty="0">
                <a:solidFill>
                  <a:prstClr val="white"/>
                </a:solidFill>
                <a:latin typeface="Arial" panose="020B0604020202020204" pitchFamily="34" charset="0"/>
                <a:ea typeface="Calibri" panose="020F0502020204030204" pitchFamily="34" charset="0"/>
              </a:rPr>
              <a:t>βάσει της οποίας δεσμεύτηκε να μην αναπτύξει πυρηνικά όπλα. </a:t>
            </a:r>
          </a:p>
          <a:p>
            <a:pPr algn="just">
              <a:lnSpc>
                <a:spcPct val="107000"/>
              </a:lnSpc>
              <a:spcAft>
                <a:spcPts val="800"/>
              </a:spcAft>
            </a:pPr>
            <a:r>
              <a:rPr lang="el-GR" sz="1600" b="1" kern="100" dirty="0">
                <a:solidFill>
                  <a:prstClr val="white"/>
                </a:solidFill>
                <a:latin typeface="Arial" panose="020B0604020202020204" pitchFamily="34" charset="0"/>
                <a:ea typeface="Calibri" panose="020F0502020204030204" pitchFamily="34" charset="0"/>
              </a:rPr>
              <a:t>Το Συμφωνημένο Πλαίσιο πέτυχε </a:t>
            </a:r>
          </a:p>
          <a:p>
            <a:pPr marL="285750" indent="-285750" algn="just">
              <a:lnSpc>
                <a:spcPct val="107000"/>
              </a:lnSpc>
              <a:spcAft>
                <a:spcPts val="800"/>
              </a:spcAft>
              <a:buFont typeface="Arial" panose="020B0604020202020204" pitchFamily="34" charset="0"/>
              <a:buChar char="•"/>
            </a:pPr>
            <a:r>
              <a:rPr lang="el-GR" sz="1600" kern="100" dirty="0">
                <a:solidFill>
                  <a:prstClr val="white"/>
                </a:solidFill>
                <a:latin typeface="Arial" panose="020B0604020202020204" pitchFamily="34" charset="0"/>
                <a:ea typeface="Calibri" panose="020F0502020204030204" pitchFamily="34" charset="0"/>
              </a:rPr>
              <a:t>να παγώσει προσωρινά τις πυρηνικές δραστηριότητες της Βόρειας Κορέας </a:t>
            </a:r>
          </a:p>
          <a:p>
            <a:pPr marL="285750" indent="-285750" algn="just">
              <a:lnSpc>
                <a:spcPct val="107000"/>
              </a:lnSpc>
              <a:spcAft>
                <a:spcPts val="800"/>
              </a:spcAft>
              <a:buFont typeface="Arial" panose="020B0604020202020204" pitchFamily="34" charset="0"/>
              <a:buChar char="•"/>
            </a:pPr>
            <a:r>
              <a:rPr lang="el-GR" sz="1600" kern="100" dirty="0">
                <a:solidFill>
                  <a:prstClr val="white"/>
                </a:solidFill>
                <a:latin typeface="Arial" panose="020B0604020202020204" pitchFamily="34" charset="0"/>
                <a:ea typeface="Calibri" panose="020F0502020204030204" pitchFamily="34" charset="0"/>
              </a:rPr>
              <a:t>και να τις θέσει υπό την εγγύηση και τον έλεγχο του </a:t>
            </a:r>
            <a:r>
              <a:rPr lang="el-GR" sz="1600" b="1" kern="100" dirty="0">
                <a:solidFill>
                  <a:prstClr val="white"/>
                </a:solidFill>
                <a:latin typeface="Arial" panose="020B0604020202020204" pitchFamily="34" charset="0"/>
                <a:ea typeface="Calibri" panose="020F0502020204030204" pitchFamily="34" charset="0"/>
              </a:rPr>
              <a:t>Διεθνούς Οργανισμού Ατομικής Ενέργειας </a:t>
            </a:r>
            <a:r>
              <a:rPr lang="el-GR" sz="1600" kern="100" dirty="0">
                <a:solidFill>
                  <a:prstClr val="white"/>
                </a:solidFill>
                <a:latin typeface="Arial" panose="020B0604020202020204" pitchFamily="34" charset="0"/>
                <a:ea typeface="Calibri" panose="020F0502020204030204" pitchFamily="34" charset="0"/>
              </a:rPr>
              <a:t>(IAEA).</a:t>
            </a:r>
          </a:p>
          <a:p>
            <a:pPr algn="just">
              <a:lnSpc>
                <a:spcPct val="107000"/>
              </a:lnSpc>
              <a:spcAft>
                <a:spcPts val="800"/>
              </a:spcAft>
            </a:pPr>
            <a:r>
              <a:rPr lang="el-GR" sz="1600" kern="100" dirty="0">
                <a:solidFill>
                  <a:prstClr val="white"/>
                </a:solidFill>
                <a:latin typeface="Arial" panose="020B0604020202020204" pitchFamily="34" charset="0"/>
                <a:ea typeface="Calibri" panose="020F0502020204030204" pitchFamily="34" charset="0"/>
              </a:rPr>
              <a:t>Παρόλο που ήταν προβληματικό από την αρχή, βασικά στοιχεία του Συμφωνημένου Πλαισίου εφαρμόζονταν μέχρι την ουσιαστική κατάρρευσή του το 2003.</a:t>
            </a:r>
          </a:p>
        </p:txBody>
      </p:sp>
    </p:spTree>
    <p:extLst>
      <p:ext uri="{BB962C8B-B14F-4D97-AF65-F5344CB8AC3E}">
        <p14:creationId xmlns:p14="http://schemas.microsoft.com/office/powerpoint/2010/main" val="2677040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902E1F88-6A61-8F5D-7FFE-9E816FE8625A}"/>
              </a:ext>
            </a:extLst>
          </p:cNvPr>
          <p:cNvSpPr txBox="1"/>
          <p:nvPr/>
        </p:nvSpPr>
        <p:spPr>
          <a:xfrm>
            <a:off x="0" y="1099901"/>
            <a:ext cx="12191999" cy="4616648"/>
          </a:xfrm>
          <a:prstGeom prst="rect">
            <a:avLst/>
          </a:prstGeom>
          <a:noFill/>
        </p:spPr>
        <p:txBody>
          <a:bodyPr wrap="square">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l-GR" sz="3600" b="1"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ΠΥΡΗΝΙΚΗ ΑΣΦΑΛΕΙΑ, ΔΙΠΛΩΜΑΤΙΑ ΚΑΙ ΠΟΛΙΤΙΚΗ </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l-GR" sz="2800" b="1" i="1"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l-GR" sz="3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Δρ. Σοφοκλής Σοφοκλέους </a:t>
            </a:r>
            <a:endParaRPr kumimoji="0" lang="en-US" sz="3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Πυρηνικός Ιατρός</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rPr>
              <a:t>Member of IPPNW</a:t>
            </a:r>
            <a:endParaRPr kumimoji="0" lang="el-GR"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itchFamily="34" charset="0"/>
            </a:endParaRPr>
          </a:p>
          <a:p>
            <a:pPr marL="0" marR="0" lvl="0" indent="0" algn="ctr" defTabSz="457200" rtl="0" eaLnBrk="1" fontAlgn="base"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Senior Fellow</a:t>
            </a:r>
            <a:r>
              <a:rPr kumimoji="0" lang="el-GR"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Κυπριακού Κέντρου Ευρωπαϊκών και Διεθνών Υποθέσεων</a:t>
            </a:r>
            <a:endParaRPr kumimoji="0" lang="en-GB" sz="28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15400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F024F79A-204F-612C-33DE-520BB43C443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C9F281-AAA7-C6B3-EC55-A214CAE91085}"/>
              </a:ext>
            </a:extLst>
          </p:cNvPr>
          <p:cNvSpPr txBox="1"/>
          <p:nvPr/>
        </p:nvSpPr>
        <p:spPr>
          <a:xfrm>
            <a:off x="203199" y="514355"/>
            <a:ext cx="11785601" cy="6378285"/>
          </a:xfrm>
          <a:prstGeom prst="rect">
            <a:avLst/>
          </a:prstGeom>
          <a:noFill/>
        </p:spPr>
        <p:txBody>
          <a:bodyPr wrap="square">
            <a:spAutoFit/>
          </a:bodyPr>
          <a:lstStyle/>
          <a:p>
            <a:pPr>
              <a:lnSpc>
                <a:spcPct val="107000"/>
              </a:lnSpc>
              <a:spcAft>
                <a:spcPts val="800"/>
              </a:spcAft>
            </a:pPr>
            <a:r>
              <a:rPr lang="el-GR" b="1" kern="100" dirty="0">
                <a:solidFill>
                  <a:prstClr val="white"/>
                </a:solidFill>
                <a:latin typeface="Arial" panose="020B0604020202020204" pitchFamily="34" charset="0"/>
                <a:ea typeface="Calibri" panose="020F0502020204030204" pitchFamily="34" charset="0"/>
              </a:rPr>
              <a:t>Η ιστορία επαναλαμβάνεται στο Ιράν</a:t>
            </a:r>
          </a:p>
          <a:p>
            <a:pPr>
              <a:lnSpc>
                <a:spcPct val="107000"/>
              </a:lnSpc>
              <a:spcAft>
                <a:spcPts val="800"/>
              </a:spcAft>
            </a:pPr>
            <a:r>
              <a:rPr lang="el-GR" sz="1600" dirty="0">
                <a:solidFill>
                  <a:prstClr val="white"/>
                </a:solidFill>
                <a:latin typeface="Arial" panose="020B0604020202020204" pitchFamily="34" charset="0"/>
                <a:ea typeface="Calibri" panose="020F0502020204030204" pitchFamily="34" charset="0"/>
              </a:rPr>
              <a:t>Τα θεμέλια για το </a:t>
            </a:r>
            <a:r>
              <a:rPr lang="el-GR" sz="1600" b="1" dirty="0">
                <a:solidFill>
                  <a:prstClr val="white"/>
                </a:solidFill>
                <a:latin typeface="Arial" panose="020B0604020202020204" pitchFamily="34" charset="0"/>
                <a:ea typeface="Calibri" panose="020F0502020204030204" pitchFamily="34" charset="0"/>
              </a:rPr>
              <a:t>Πυρηνικό πρόγραμμα του Ιράν</a:t>
            </a:r>
            <a:r>
              <a:rPr lang="el-GR" sz="1600" dirty="0">
                <a:solidFill>
                  <a:prstClr val="white"/>
                </a:solidFill>
                <a:latin typeface="Arial" panose="020B0604020202020204" pitchFamily="34" charset="0"/>
                <a:ea typeface="Calibri" panose="020F0502020204030204" pitchFamily="34" charset="0"/>
              </a:rPr>
              <a:t> τέθηκαν </a:t>
            </a:r>
            <a:r>
              <a:rPr lang="el-GR" sz="1600" kern="100" dirty="0">
                <a:solidFill>
                  <a:prstClr val="white"/>
                </a:solidFill>
                <a:latin typeface="Arial" panose="020B0604020202020204" pitchFamily="34" charset="0"/>
                <a:ea typeface="Calibri" panose="020F0502020204030204" pitchFamily="34" charset="0"/>
              </a:rPr>
              <a:t>στις 5 Μαρτίου 1957, στα πλαίσια του </a:t>
            </a:r>
          </a:p>
          <a:p>
            <a:pPr>
              <a:lnSpc>
                <a:spcPct val="107000"/>
              </a:lnSpc>
              <a:spcAft>
                <a:spcPts val="800"/>
              </a:spcAft>
            </a:pPr>
            <a:r>
              <a:rPr lang="el-GR" sz="1600" kern="100" dirty="0">
                <a:solidFill>
                  <a:prstClr val="white"/>
                </a:solidFill>
                <a:latin typeface="Arial" panose="020B0604020202020204" pitchFamily="34" charset="0"/>
                <a:ea typeface="Calibri" panose="020F0502020204030204" pitchFamily="34" charset="0"/>
              </a:rPr>
              <a:t>προγράμματος Atoms for Peace. Περιλάμβανε</a:t>
            </a:r>
            <a:r>
              <a:rPr lang="el-GR" sz="1600" dirty="0">
                <a:solidFill>
                  <a:prstClr val="white"/>
                </a:solidFill>
                <a:latin typeface="Arial" panose="020B0604020202020204" pitchFamily="34" charset="0"/>
                <a:ea typeface="Calibri" panose="020F0502020204030204" pitchFamily="34" charset="0"/>
              </a:rPr>
              <a:t> αρκετές ερευνητικές εγκαταστάσεις, έναν </a:t>
            </a:r>
          </a:p>
          <a:p>
            <a:pPr>
              <a:lnSpc>
                <a:spcPct val="107000"/>
              </a:lnSpc>
              <a:spcAft>
                <a:spcPts val="800"/>
              </a:spcAft>
            </a:pPr>
            <a:r>
              <a:rPr lang="el-GR" sz="1600" dirty="0">
                <a:solidFill>
                  <a:prstClr val="white"/>
                </a:solidFill>
                <a:latin typeface="Arial" panose="020B0604020202020204" pitchFamily="34" charset="0"/>
                <a:ea typeface="Calibri" panose="020F0502020204030204" pitchFamily="34" charset="0"/>
              </a:rPr>
              <a:t>ερευνητικό αντιδραστήρα, δύο ορυχεία και τρεις μονάδες εμπλουτισμού ουρανίου.</a:t>
            </a:r>
            <a:endParaRPr lang="el-GR" sz="1600" u="sng" baseline="30000" dirty="0">
              <a:solidFill>
                <a:prstClr val="white"/>
              </a:solidFill>
              <a:latin typeface="Arial" panose="020B0604020202020204" pitchFamily="34" charset="0"/>
              <a:ea typeface="Calibri" panose="020F0502020204030204" pitchFamily="34" charset="0"/>
            </a:endParaRPr>
          </a:p>
          <a:p>
            <a:pPr>
              <a:lnSpc>
                <a:spcPct val="107000"/>
              </a:lnSpc>
              <a:spcAft>
                <a:spcPts val="800"/>
              </a:spcAft>
            </a:pPr>
            <a:r>
              <a:rPr lang="el-GR" sz="1600" dirty="0">
                <a:solidFill>
                  <a:prstClr val="white"/>
                </a:solidFill>
                <a:latin typeface="Arial" panose="020B0604020202020204" pitchFamily="34" charset="0"/>
                <a:ea typeface="Calibri" panose="020F0502020204030204" pitchFamily="34" charset="0"/>
              </a:rPr>
              <a:t>Το 1970, το Ιράν επικύρωσε τη </a:t>
            </a:r>
            <a:r>
              <a:rPr lang="el-GR" sz="1600" b="1" u="sng" dirty="0">
                <a:solidFill>
                  <a:prstClr val="white"/>
                </a:solidFill>
                <a:latin typeface="Arial" panose="020B0604020202020204" pitchFamily="34" charset="0"/>
                <a:ea typeface="Calibri" panose="020F0502020204030204" pitchFamily="34" charset="0"/>
                <a:hlinkClick r:id="rId3" tooltip="Συνθήκη Μη Διάδοσης των Πυρηνικών Όπλων (δεν έχει γραφτεί ακόμα)">
                  <a:extLst>
                    <a:ext uri="{A12FA001-AC4F-418D-AE19-62706E023703}">
                      <ahyp:hlinkClr xmlns:ahyp="http://schemas.microsoft.com/office/drawing/2018/hyperlinkcolor" val="tx"/>
                    </a:ext>
                  </a:extLst>
                </a:hlinkClick>
              </a:rPr>
              <a:t>Συνθήκη Μη Διάδοσης των Πυρηνικών Όπλων</a:t>
            </a:r>
            <a:r>
              <a:rPr lang="el-GR" sz="1600" dirty="0">
                <a:solidFill>
                  <a:prstClr val="white"/>
                </a:solidFill>
                <a:latin typeface="Arial" panose="020B0604020202020204" pitchFamily="34" charset="0"/>
                <a:ea typeface="Calibri" panose="020F0502020204030204" pitchFamily="34" charset="0"/>
              </a:rPr>
              <a:t>, </a:t>
            </a:r>
          </a:p>
          <a:p>
            <a:pPr>
              <a:lnSpc>
                <a:spcPct val="107000"/>
              </a:lnSpc>
              <a:spcAft>
                <a:spcPts val="800"/>
              </a:spcAft>
            </a:pPr>
            <a:r>
              <a:rPr lang="el-GR" sz="1600" dirty="0">
                <a:solidFill>
                  <a:prstClr val="white"/>
                </a:solidFill>
                <a:latin typeface="Arial" panose="020B0604020202020204" pitchFamily="34" charset="0"/>
                <a:ea typeface="Calibri" panose="020F0502020204030204" pitchFamily="34" charset="0"/>
              </a:rPr>
              <a:t>καθιστώντας το πυρηνικό του πρόγραμμα θέμα για τη </a:t>
            </a:r>
            <a:r>
              <a:rPr lang="el-GR" sz="1600" b="1" u="sng" dirty="0">
                <a:solidFill>
                  <a:prstClr val="white"/>
                </a:solidFill>
                <a:latin typeface="Arial" panose="020B0604020202020204" pitchFamily="34" charset="0"/>
                <a:ea typeface="Calibri" panose="020F0502020204030204" pitchFamily="34" charset="0"/>
                <a:hlinkClick r:id="rId4" tooltip="Διεθνής Υπηρεσία Ατομικής Ενέργειας">
                  <a:extLst>
                    <a:ext uri="{A12FA001-AC4F-418D-AE19-62706E023703}">
                      <ahyp:hlinkClr xmlns:ahyp="http://schemas.microsoft.com/office/drawing/2018/hyperlinkcolor" val="tx"/>
                    </a:ext>
                  </a:extLst>
                </a:hlinkClick>
              </a:rPr>
              <a:t>Διεθνή Οργάνωση Ατομικής Ενέργειας</a:t>
            </a:r>
            <a:endParaRPr lang="el-GR" sz="1600" b="1" u="sng" dirty="0">
              <a:solidFill>
                <a:prstClr val="white"/>
              </a:solidFill>
              <a:latin typeface="Arial" panose="020B0604020202020204" pitchFamily="34" charset="0"/>
              <a:ea typeface="Calibri" panose="020F0502020204030204" pitchFamily="34" charset="0"/>
            </a:endParaRPr>
          </a:p>
          <a:p>
            <a:endParaRPr lang="el-GR" sz="1600" dirty="0">
              <a:solidFill>
                <a:prstClr val="white"/>
              </a:solidFill>
              <a:latin typeface="Arial" panose="020B0604020202020204" pitchFamily="34" charset="0"/>
            </a:endParaRPr>
          </a:p>
          <a:p>
            <a:r>
              <a:rPr lang="el-GR" sz="1600" dirty="0">
                <a:solidFill>
                  <a:prstClr val="white"/>
                </a:solidFill>
                <a:latin typeface="Arial" panose="020B0604020202020204" pitchFamily="34" charset="0"/>
              </a:rPr>
              <a:t>ΕΝ ΤΩ ΜΕΤΑΞΥ ΠΟΛΛΑ ΣΥΝΕΒΗΚΑΝ …… </a:t>
            </a:r>
          </a:p>
          <a:p>
            <a:pPr>
              <a:lnSpc>
                <a:spcPct val="107000"/>
              </a:lnSpc>
              <a:spcAft>
                <a:spcPts val="800"/>
              </a:spcAft>
            </a:pPr>
            <a:r>
              <a:rPr lang="el-GR" sz="1600" kern="100" dirty="0">
                <a:solidFill>
                  <a:prstClr val="white"/>
                </a:solidFill>
                <a:latin typeface="Arial" panose="020B0604020202020204" pitchFamily="34" charset="0"/>
                <a:ea typeface="Calibri" panose="020F0502020204030204" pitchFamily="34" charset="0"/>
              </a:rPr>
              <a:t>Στις 27 Αυγούστου 2023, ο επικεφαλής πυρηνικής ενέργειας του Ιράν, επιβεβαίωσε τη συνέχιση </a:t>
            </a:r>
          </a:p>
          <a:p>
            <a:pPr>
              <a:lnSpc>
                <a:spcPct val="107000"/>
              </a:lnSpc>
              <a:spcAft>
                <a:spcPts val="800"/>
              </a:spcAft>
            </a:pPr>
            <a:r>
              <a:rPr lang="el-GR" sz="1600" kern="100" dirty="0">
                <a:solidFill>
                  <a:prstClr val="white"/>
                </a:solidFill>
                <a:latin typeface="Arial" panose="020B0604020202020204" pitchFamily="34" charset="0"/>
                <a:ea typeface="Calibri" panose="020F0502020204030204" pitchFamily="34" charset="0"/>
              </a:rPr>
              <a:t>των δραστηριοτήτων εμπλουτισμού ουρανίου. Ακολούθησαν αναφορές ότι το Ιράν επιβράδυνε </a:t>
            </a:r>
          </a:p>
          <a:p>
            <a:pPr>
              <a:lnSpc>
                <a:spcPct val="107000"/>
              </a:lnSpc>
              <a:spcAft>
                <a:spcPts val="800"/>
              </a:spcAft>
            </a:pPr>
            <a:r>
              <a:rPr lang="el-GR" sz="1600" kern="100" dirty="0">
                <a:solidFill>
                  <a:prstClr val="white"/>
                </a:solidFill>
                <a:latin typeface="Arial" panose="020B0604020202020204" pitchFamily="34" charset="0"/>
                <a:ea typeface="Calibri" panose="020F0502020204030204" pitchFamily="34" charset="0"/>
              </a:rPr>
              <a:t>τον εμπλουτισμό ουρανίου κατά 60%, μετριάζοντας έτσι τις εντάσεις και αναζωογόνησε τις </a:t>
            </a:r>
          </a:p>
          <a:p>
            <a:pPr>
              <a:lnSpc>
                <a:spcPct val="107000"/>
              </a:lnSpc>
              <a:spcAft>
                <a:spcPts val="800"/>
              </a:spcAft>
            </a:pPr>
            <a:r>
              <a:rPr lang="el-GR" sz="1600" kern="100" dirty="0">
                <a:solidFill>
                  <a:prstClr val="white"/>
                </a:solidFill>
                <a:latin typeface="Arial" panose="020B0604020202020204" pitchFamily="34" charset="0"/>
                <a:ea typeface="Calibri" panose="020F0502020204030204" pitchFamily="34" charset="0"/>
              </a:rPr>
              <a:t>σχετικές πυρηνικές συνομιλίες με τις ΗΠΑ.</a:t>
            </a:r>
          </a:p>
          <a:p>
            <a:pPr>
              <a:lnSpc>
                <a:spcPct val="107000"/>
              </a:lnSpc>
              <a:spcAft>
                <a:spcPts val="800"/>
              </a:spcAft>
            </a:pPr>
            <a:r>
              <a:rPr lang="el-GR" sz="1600" kern="100" dirty="0">
                <a:solidFill>
                  <a:prstClr val="white"/>
                </a:solidFill>
                <a:latin typeface="Arial" panose="020B0604020202020204" pitchFamily="34" charset="0"/>
                <a:ea typeface="Calibri" panose="020F0502020204030204" pitchFamily="34" charset="0"/>
              </a:rPr>
              <a:t>Στην έκθεση του Οκτωβρίου 2023, η ΔΟΑΕ δήλωσε ότι το Ιράν εκτιμάται ότι αύξησε περαιτέρω τα αποθέματα εμπλουτισμένου ουρανίου κατά είκοσι δύο φορές σε σχέση με το συμφωνηθέν όριο του JCPOA του 2015. </a:t>
            </a:r>
          </a:p>
          <a:p>
            <a:pPr>
              <a:lnSpc>
                <a:spcPct val="107000"/>
              </a:lnSpc>
              <a:spcAft>
                <a:spcPts val="800"/>
              </a:spcAft>
            </a:pPr>
            <a:r>
              <a:rPr lang="el-GR" sz="1600" kern="100" dirty="0">
                <a:solidFill>
                  <a:prstClr val="white"/>
                </a:solidFill>
                <a:latin typeface="Arial" panose="020B0604020202020204" pitchFamily="34" charset="0"/>
                <a:ea typeface="Calibri" panose="020F0502020204030204" pitchFamily="34" charset="0"/>
              </a:rPr>
              <a:t>Η ΔΟΑΕ σημείωσε ότι το Ιράν συνέχισε να αντιτίθεται στις επιθεωρήσεις του πυρηνικού του προγράμματος και ότι αρκετοί επιθεωρητές είχαν αποκλειστεί από το Ιράν, μια κίνηση που καταδικάστηκε από τον οργανισμό.</a:t>
            </a:r>
          </a:p>
          <a:p>
            <a:pPr>
              <a:lnSpc>
                <a:spcPct val="107000"/>
              </a:lnSpc>
              <a:spcAft>
                <a:spcPts val="800"/>
              </a:spcAft>
            </a:pPr>
            <a:r>
              <a:rPr lang="el-GR" sz="1600" kern="100" dirty="0">
                <a:solidFill>
                  <a:prstClr val="white"/>
                </a:solidFill>
                <a:latin typeface="Arial" panose="020B0604020202020204" pitchFamily="34" charset="0"/>
                <a:ea typeface="Calibri" panose="020F0502020204030204" pitchFamily="34" charset="0"/>
              </a:rPr>
              <a:t>Στις 22 Νοεμβρίου 2024, το Ιράν ανακοίνωσε ότι θα κατασκευάσει νέες προηγμένες φυγόκεντρες, αφού ο ΔΟΑΕ καταδίκασε τη μη συμμόρφωση και τη μυστικότητα των Ιρανών.</a:t>
            </a:r>
          </a:p>
          <a:p>
            <a:pPr>
              <a:lnSpc>
                <a:spcPct val="107000"/>
              </a:lnSpc>
              <a:spcAft>
                <a:spcPts val="800"/>
              </a:spcAft>
            </a:pPr>
            <a:r>
              <a:rPr lang="el-GR" sz="1600" b="1" kern="100" dirty="0">
                <a:solidFill>
                  <a:prstClr val="white"/>
                </a:solidFill>
                <a:latin typeface="Arial" panose="020B0604020202020204" pitchFamily="34" charset="0"/>
                <a:ea typeface="Calibri" panose="020F0502020204030204" pitchFamily="34" charset="0"/>
              </a:rPr>
              <a:t>ΠΟΣΟ ΚΟΝΤΑ ΒΡΙΣΚΕΤΑΙ ΣΤΗΝ ΠΥΡΗΝΙΚΗ ΒΟΜΒΑ?</a:t>
            </a:r>
            <a:endParaRPr lang="el-GR" sz="1600" b="1" dirty="0">
              <a:solidFill>
                <a:prstClr val="white"/>
              </a:solidFill>
              <a:latin typeface="Arial" panose="020B0604020202020204" pitchFamily="34" charset="0"/>
            </a:endParaRPr>
          </a:p>
        </p:txBody>
      </p:sp>
      <p:pic>
        <p:nvPicPr>
          <p:cNvPr id="3" name="Picture 2">
            <a:extLst>
              <a:ext uri="{FF2B5EF4-FFF2-40B4-BE49-F238E27FC236}">
                <a16:creationId xmlns:a16="http://schemas.microsoft.com/office/drawing/2014/main" id="{3DEB4870-BD7F-BF86-8280-46F3C34ECF0D}"/>
              </a:ext>
            </a:extLst>
          </p:cNvPr>
          <p:cNvPicPr>
            <a:picLocks noChangeAspect="1"/>
          </p:cNvPicPr>
          <p:nvPr/>
        </p:nvPicPr>
        <p:blipFill>
          <a:blip r:embed="rId5"/>
          <a:stretch>
            <a:fillRect/>
          </a:stretch>
        </p:blipFill>
        <p:spPr>
          <a:xfrm>
            <a:off x="9105422" y="919490"/>
            <a:ext cx="2999492" cy="3103133"/>
          </a:xfrm>
          <a:prstGeom prst="rect">
            <a:avLst/>
          </a:prstGeom>
        </p:spPr>
      </p:pic>
    </p:spTree>
    <p:extLst>
      <p:ext uri="{BB962C8B-B14F-4D97-AF65-F5344CB8AC3E}">
        <p14:creationId xmlns:p14="http://schemas.microsoft.com/office/powerpoint/2010/main" val="979644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B1BB05AC-4DEA-69A1-31A8-66FF186FCBE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CE1864C-9BE9-3C1D-3B68-DF8BE1D5FEE7}"/>
              </a:ext>
            </a:extLst>
          </p:cNvPr>
          <p:cNvSpPr txBox="1"/>
          <p:nvPr/>
        </p:nvSpPr>
        <p:spPr>
          <a:xfrm>
            <a:off x="193589" y="1027220"/>
            <a:ext cx="11804822" cy="5222263"/>
          </a:xfrm>
          <a:prstGeom prst="rect">
            <a:avLst/>
          </a:prstGeom>
          <a:noFill/>
        </p:spPr>
        <p:txBody>
          <a:bodyPr wrap="square">
            <a:spAutoFit/>
          </a:bodyPr>
          <a:lstStyle/>
          <a:p>
            <a:pPr algn="ctr"/>
            <a:r>
              <a:rPr lang="el-GR" b="1" dirty="0">
                <a:solidFill>
                  <a:prstClr val="white"/>
                </a:solidFill>
                <a:latin typeface="Arial" panose="020B0604020202020204" pitchFamily="34" charset="0"/>
                <a:cs typeface="Arial" panose="020B0604020202020204" pitchFamily="34" charset="0"/>
              </a:rPr>
              <a:t>ΠΥΡΗΝΙΚΟ ΔΟΓΜΑ των πέντε </a:t>
            </a:r>
            <a:r>
              <a:rPr lang="en-US" b="1" dirty="0">
                <a:solidFill>
                  <a:prstClr val="white"/>
                </a:solidFill>
                <a:latin typeface="Arial" panose="020B0604020202020204" pitchFamily="34" charset="0"/>
                <a:cs typeface="Arial" panose="020B0604020202020204" pitchFamily="34" charset="0"/>
              </a:rPr>
              <a:t>(5) </a:t>
            </a:r>
            <a:r>
              <a:rPr lang="el-GR" b="1" dirty="0">
                <a:solidFill>
                  <a:prstClr val="white"/>
                </a:solidFill>
                <a:latin typeface="Arial" panose="020B0604020202020204" pitchFamily="34" charset="0"/>
                <a:cs typeface="Arial" panose="020B0604020202020204" pitchFamily="34" charset="0"/>
              </a:rPr>
              <a:t>ΣΥΜΒΟΥΛΙΟΥ ΑΣΦΑΛΕΙΑΣ ΟΗΕ</a:t>
            </a:r>
            <a:endParaRPr lang="en-GB" b="1" dirty="0">
              <a:solidFill>
                <a:prstClr val="white"/>
              </a:solidFill>
              <a:latin typeface="Arial" panose="020B0604020202020204" pitchFamily="34" charset="0"/>
              <a:cs typeface="Arial" panose="020B0604020202020204" pitchFamily="34" charset="0"/>
            </a:endParaRPr>
          </a:p>
          <a:p>
            <a:pPr algn="just"/>
            <a:endParaRPr lang="en-GB" sz="1600" dirty="0">
              <a:solidFill>
                <a:prstClr val="white"/>
              </a:solidFill>
              <a:latin typeface="Arial" panose="020B0604020202020204" pitchFamily="34" charset="0"/>
              <a:cs typeface="Arial" panose="020B0604020202020204" pitchFamily="34" charset="0"/>
            </a:endParaRPr>
          </a:p>
          <a:p>
            <a:pPr algn="just">
              <a:lnSpc>
                <a:spcPct val="107000"/>
              </a:lnSpc>
              <a:spcAft>
                <a:spcPts val="800"/>
              </a:spcAft>
            </a:pPr>
            <a:r>
              <a:rPr lang="el-GR" sz="1600" b="1" kern="100" dirty="0">
                <a:solidFill>
                  <a:prstClr val="white"/>
                </a:solidFill>
                <a:latin typeface="Arial" panose="020B0604020202020204" pitchFamily="34" charset="0"/>
                <a:ea typeface="Calibri" panose="020F0502020204030204" pitchFamily="34" charset="0"/>
              </a:rPr>
              <a:t>ΗΠΑ </a:t>
            </a:r>
            <a:r>
              <a:rPr lang="el-GR" sz="1600" kern="100" dirty="0">
                <a:solidFill>
                  <a:prstClr val="white"/>
                </a:solidFill>
                <a:latin typeface="Arial" panose="020B0604020202020204" pitchFamily="34" charset="0"/>
                <a:ea typeface="Calibri" panose="020F0502020204030204" pitchFamily="34" charset="0"/>
              </a:rPr>
              <a:t>να αποτρέψουν την πυρηνική επίθεση κατά των ΗΠΑ, των συμμάχων και εταίρων τους. Οι ΗΠΑ θα εξέταζαν τη χρήση πυρηνικών όπλων μόνο σε ακραίες συνθήκες για να υπερασπιστούν τα ζωτικά συμφέροντα των Ηνωμένων Πολιτειών, των συμμάχων και εταίρων τους. Οι Ηνωμένες Πολιτείες αρνήθηκαν να υιοθετήσουν μια </a:t>
            </a:r>
            <a:r>
              <a:rPr lang="el-GR" sz="1600" b="1" kern="100" dirty="0">
                <a:solidFill>
                  <a:prstClr val="white"/>
                </a:solidFill>
                <a:latin typeface="Arial" panose="020B0604020202020204" pitchFamily="34" charset="0"/>
                <a:ea typeface="Calibri" panose="020F0502020204030204" pitchFamily="34" charset="0"/>
              </a:rPr>
              <a:t>πολιτική μη πρώτης χρήσης </a:t>
            </a:r>
            <a:r>
              <a:rPr lang="el-GR" sz="1600" kern="100" dirty="0">
                <a:solidFill>
                  <a:prstClr val="white"/>
                </a:solidFill>
                <a:latin typeface="Arial" panose="020B0604020202020204" pitchFamily="34" charset="0"/>
                <a:ea typeface="Calibri" panose="020F0502020204030204" pitchFamily="34" charset="0"/>
              </a:rPr>
              <a:t>και λένε ότι «διατηρούν το δικαίωμα πρώτης χρήσης σε περίπτωση σύγκρουσης».</a:t>
            </a:r>
            <a:endParaRPr lang="en-US" sz="1600"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sz="1600" b="1" kern="100" dirty="0">
                <a:solidFill>
                  <a:prstClr val="white"/>
                </a:solidFill>
                <a:latin typeface="Arial" panose="020B0604020202020204" pitchFamily="34" charset="0"/>
                <a:ea typeface="Calibri" panose="020F0502020204030204" pitchFamily="34" charset="0"/>
              </a:rPr>
              <a:t>ΡΩΣΙΑ </a:t>
            </a:r>
            <a:r>
              <a:rPr lang="el-GR" sz="1600" kern="100" dirty="0">
                <a:solidFill>
                  <a:prstClr val="white"/>
                </a:solidFill>
                <a:latin typeface="Arial" panose="020B0604020202020204" pitchFamily="34" charset="0"/>
                <a:ea typeface="Calibri" panose="020F0502020204030204" pitchFamily="34" charset="0"/>
              </a:rPr>
              <a:t>Το αναθεωρημένο δόγμα διευρύνει τους όρους της Ρωσίας για χρήση πυρηνικών όπλων. Η Μόσχα είναι πλέον έτοιμη να χρησιμοποιήσει πυρηνικά όπλα ως αντίποινα σε πυρηνικές επιθέσεις, καθώς και σε συμβατικές επιθέσεις που απειλούν την κυριαρχία ή την εδαφική ακεραιότητα της Ρωσίας ή της Λευκορωσίας. Οποιαδήποτε επίθεση εναντίον της Ρωσίας από ένα κράτος που είναι μέλος ενός συνασπισμού θα θεωρηθεί από τη Μόσχα ως επιθετικότητα από ολόκληρο τον συνασπισμό.</a:t>
            </a:r>
            <a:endParaRPr lang="en-US" sz="1600"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sz="1600" kern="100" dirty="0">
                <a:solidFill>
                  <a:prstClr val="white"/>
                </a:solidFill>
                <a:latin typeface="Arial" panose="020B0604020202020204" pitchFamily="34" charset="0"/>
                <a:ea typeface="Calibri" panose="020F0502020204030204" pitchFamily="34" charset="0"/>
              </a:rPr>
              <a:t>Η </a:t>
            </a:r>
            <a:r>
              <a:rPr lang="el-GR" sz="1600" b="1" kern="100" dirty="0">
                <a:solidFill>
                  <a:prstClr val="white"/>
                </a:solidFill>
                <a:latin typeface="Arial" panose="020B0604020202020204" pitchFamily="34" charset="0"/>
                <a:ea typeface="Calibri" panose="020F0502020204030204" pitchFamily="34" charset="0"/>
              </a:rPr>
              <a:t>γαλλική πυρηνική αποτροπή</a:t>
            </a:r>
            <a:r>
              <a:rPr lang="el-GR" sz="1600" kern="100" dirty="0">
                <a:solidFill>
                  <a:prstClr val="white"/>
                </a:solidFill>
                <a:latin typeface="Arial" panose="020B0604020202020204" pitchFamily="34" charset="0"/>
                <a:ea typeface="Calibri" panose="020F0502020204030204" pitchFamily="34" charset="0"/>
              </a:rPr>
              <a:t> θεωρείται αυστηρά αμυντική. Έχει σχεδιαστεί για να προστατεύει τα ζωτικά συμφέροντα της χώρας και να διασφαλίζει την κυριαρχία και την ελευθερία δράσης της, με θεμελιώδη σκοπό να αποτρέψει έναν μεγάλο πόλεμο που θα απειλούσε αυτά τα ζωτικά συμφέροντα. </a:t>
            </a:r>
            <a:endParaRPr lang="en-US" sz="1600"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sz="1600" kern="100" dirty="0">
                <a:solidFill>
                  <a:prstClr val="white"/>
                </a:solidFill>
                <a:latin typeface="Arial" panose="020B0604020202020204" pitchFamily="34" charset="0"/>
                <a:ea typeface="Calibri" panose="020F0502020204030204" pitchFamily="34" charset="0"/>
              </a:rPr>
              <a:t>Η </a:t>
            </a:r>
            <a:r>
              <a:rPr lang="el-GR" sz="1600" b="1" kern="100" dirty="0">
                <a:solidFill>
                  <a:prstClr val="white"/>
                </a:solidFill>
                <a:latin typeface="Arial" panose="020B0604020202020204" pitchFamily="34" charset="0"/>
                <a:ea typeface="Calibri" panose="020F0502020204030204" pitchFamily="34" charset="0"/>
              </a:rPr>
              <a:t>πυρηνική αποτροπή του ΗΒ </a:t>
            </a:r>
            <a:r>
              <a:rPr lang="el-GR" sz="1600" kern="100" dirty="0">
                <a:solidFill>
                  <a:prstClr val="white"/>
                </a:solidFill>
                <a:latin typeface="Arial" panose="020B0604020202020204" pitchFamily="34" charset="0"/>
                <a:ea typeface="Calibri" panose="020F0502020204030204" pitchFamily="34" charset="0"/>
              </a:rPr>
              <a:t>είναι επιχειρησιακά ανεξάρτητη. Το ενδεχόμενο χρήσης πυρηνικών εξετάζεται μόνο σε ακραίες συνθήκες αυτοάμυνας, συμπεριλαμβανομένης της άμυνας των συμμάχων στο ΝΑΤΟ.</a:t>
            </a:r>
            <a:endParaRPr lang="en-US" sz="1600" kern="100" dirty="0">
              <a:solidFill>
                <a:prstClr val="white"/>
              </a:solidFill>
              <a:latin typeface="Arial" panose="020B0604020202020204" pitchFamily="34" charset="0"/>
              <a:ea typeface="Calibri" panose="020F0502020204030204" pitchFamily="34" charset="0"/>
            </a:endParaRPr>
          </a:p>
          <a:p>
            <a:pPr algn="just">
              <a:lnSpc>
                <a:spcPct val="107000"/>
              </a:lnSpc>
              <a:spcAft>
                <a:spcPts val="800"/>
              </a:spcAft>
            </a:pPr>
            <a:r>
              <a:rPr lang="el-GR" sz="1600" kern="100" dirty="0">
                <a:solidFill>
                  <a:prstClr val="white"/>
                </a:solidFill>
                <a:latin typeface="Arial" panose="020B0604020202020204" pitchFamily="34" charset="0"/>
                <a:ea typeface="Calibri" panose="020F0502020204030204" pitchFamily="34" charset="0"/>
              </a:rPr>
              <a:t>Η </a:t>
            </a:r>
            <a:r>
              <a:rPr lang="el-GR" sz="1600" b="1" kern="100" dirty="0">
                <a:solidFill>
                  <a:prstClr val="white"/>
                </a:solidFill>
                <a:latin typeface="Arial" panose="020B0604020202020204" pitchFamily="34" charset="0"/>
                <a:ea typeface="Calibri" panose="020F0502020204030204" pitchFamily="34" charset="0"/>
              </a:rPr>
              <a:t>Κίνα </a:t>
            </a:r>
            <a:r>
              <a:rPr lang="el-GR" sz="1600" kern="100" dirty="0">
                <a:solidFill>
                  <a:prstClr val="white"/>
                </a:solidFill>
                <a:latin typeface="Arial" panose="020B0604020202020204" pitchFamily="34" charset="0"/>
                <a:ea typeface="Calibri" panose="020F0502020204030204" pitchFamily="34" charset="0"/>
              </a:rPr>
              <a:t>έχει επιμείνει στην αρχή της περιορισμένης ανάπτυξης πυρηνικών όπλων, αποδίδοντας μεγάλη σημασία στην οικοδόμηση μιας μικρής και αποτελεσματικής στρατηγικής πυρηνικής πυραυλικής δύναμης. Η Κίνα δεν επιδιώκει την υπεροχή των αριθμών στην πυρηνική της δύναμη και δεν θα ήθελε να έχει πυρηνικό ανταγωνισμό με άλλες χώρες.</a:t>
            </a:r>
            <a:endParaRPr lang="en-US" sz="1600" kern="100" dirty="0">
              <a:solidFill>
                <a:prstClr val="white"/>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501657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9109DD21-7D79-2E21-A637-18B472F700B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3B76672-38DB-76B9-AD26-60F960C151F9}"/>
              </a:ext>
            </a:extLst>
          </p:cNvPr>
          <p:cNvSpPr txBox="1"/>
          <p:nvPr/>
        </p:nvSpPr>
        <p:spPr>
          <a:xfrm>
            <a:off x="179614" y="500743"/>
            <a:ext cx="11832771" cy="6345327"/>
          </a:xfrm>
          <a:prstGeom prst="rect">
            <a:avLst/>
          </a:prstGeom>
          <a:noFill/>
        </p:spPr>
        <p:txBody>
          <a:bodyPr wrap="square">
            <a:spAutoFit/>
          </a:bodyPr>
          <a:lstStyle/>
          <a:p>
            <a:pPr algn="just"/>
            <a:r>
              <a:rPr lang="en-US" b="1" u="sng" dirty="0">
                <a:solidFill>
                  <a:prstClr val="white"/>
                </a:solidFill>
                <a:latin typeface="Arial" panose="020B0604020202020204" pitchFamily="34" charset="0"/>
                <a:cs typeface="Arial" panose="020B0604020202020204" pitchFamily="34" charset="0"/>
              </a:rPr>
              <a:t>NOBEL PEACE PRIZE </a:t>
            </a:r>
          </a:p>
          <a:p>
            <a:pPr algn="just">
              <a:lnSpc>
                <a:spcPts val="1800"/>
              </a:lnSpc>
              <a:spcAft>
                <a:spcPts val="800"/>
              </a:spcAft>
            </a:pPr>
            <a:endParaRPr lang="el-GR"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algn="just">
              <a:lnSpc>
                <a:spcPts val="1800"/>
              </a:lnSpc>
              <a:spcAft>
                <a:spcPts val="400"/>
              </a:spcAft>
            </a:pP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Πολλαπλές προσπάθειες για την μη διάδοση των πυρηνικών όπλων συνεχίζονται και βρήκαν αναγνώριση </a:t>
            </a:r>
          </a:p>
          <a:p>
            <a:pPr algn="just">
              <a:lnSpc>
                <a:spcPts val="1800"/>
              </a:lnSpc>
              <a:spcAft>
                <a:spcPts val="400"/>
              </a:spcAft>
            </a:pPr>
            <a:r>
              <a:rPr lang="el-GR" b="1" kern="100" dirty="0">
                <a:solidFill>
                  <a:prstClr val="white"/>
                </a:solidFill>
                <a:latin typeface="Arial" panose="020B0604020202020204" pitchFamily="34" charset="0"/>
                <a:ea typeface="Calibri" panose="020F0502020204030204" pitchFamily="34" charset="0"/>
                <a:cs typeface="Arial" panose="020B0604020202020204" pitchFamily="34" charset="0"/>
              </a:rPr>
              <a:t>Το βραβείο Νόμπελ Ειρήνης απονεμήθηκε: </a:t>
            </a:r>
            <a:endParaRPr lang="en-US" b="1"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gn="just">
              <a:lnSpc>
                <a:spcPts val="1800"/>
              </a:lnSpc>
              <a:spcAft>
                <a:spcPts val="400"/>
              </a:spcAft>
            </a:pPr>
            <a:endParaRPr lang="el-GR" dirty="0">
              <a:solidFill>
                <a:prstClr val="white"/>
              </a:solidFill>
              <a:latin typeface="Arial" panose="020B0604020202020204" pitchFamily="34" charset="0"/>
              <a:cs typeface="Arial" panose="020B0604020202020204" pitchFamily="34" charset="0"/>
            </a:endParaRPr>
          </a:p>
          <a:p>
            <a:pPr algn="just">
              <a:lnSpc>
                <a:spcPts val="1800"/>
              </a:lnSpc>
              <a:spcAft>
                <a:spcPts val="400"/>
              </a:spcAft>
            </a:pPr>
            <a:r>
              <a:rPr lang="en-US" dirty="0">
                <a:solidFill>
                  <a:prstClr val="white"/>
                </a:solidFill>
                <a:latin typeface="Arial" panose="020B0604020202020204" pitchFamily="34" charset="0"/>
                <a:cs typeface="Arial" panose="020B0604020202020204" pitchFamily="34" charset="0"/>
              </a:rPr>
              <a:t>1982, </a:t>
            </a:r>
            <a:r>
              <a:rPr lang="en-US" b="1" dirty="0">
                <a:solidFill>
                  <a:prstClr val="white"/>
                </a:solidFill>
                <a:latin typeface="Arial" panose="020B0604020202020204" pitchFamily="34" charset="0"/>
                <a:cs typeface="Arial" panose="020B0604020202020204" pitchFamily="34" charset="0"/>
              </a:rPr>
              <a:t>Alva Myrdal of Sweden and Alfonso García Robles</a:t>
            </a:r>
            <a:r>
              <a:rPr lang="el-GR" b="1" dirty="0">
                <a:solidFill>
                  <a:prstClr val="white"/>
                </a:solidFill>
                <a:latin typeface="Arial" panose="020B0604020202020204" pitchFamily="34" charset="0"/>
                <a:cs typeface="Arial" panose="020B0604020202020204" pitchFamily="34" charset="0"/>
              </a:rPr>
              <a:t>, </a:t>
            </a:r>
            <a:r>
              <a:rPr lang="el-GR" kern="100" dirty="0">
                <a:solidFill>
                  <a:prstClr val="white"/>
                </a:solidFill>
                <a:latin typeface="Arial" panose="020B0604020202020204" pitchFamily="34" charset="0"/>
                <a:ea typeface="Calibri" panose="020F0502020204030204" pitchFamily="34" charset="0"/>
              </a:rPr>
              <a:t>υπεράσπιση πυρηνικού αφοπλισμού, Λατινική Αμερική.</a:t>
            </a:r>
            <a:endParaRPr lang="en-US" kern="100" dirty="0">
              <a:solidFill>
                <a:prstClr val="white"/>
              </a:solidFill>
              <a:latin typeface="Arial" panose="020B0604020202020204" pitchFamily="34" charset="0"/>
              <a:ea typeface="Calibri" panose="020F0502020204030204" pitchFamily="34" charset="0"/>
            </a:endParaRPr>
          </a:p>
          <a:p>
            <a:pPr algn="just">
              <a:lnSpc>
                <a:spcPts val="1800"/>
              </a:lnSpc>
              <a:spcAft>
                <a:spcPts val="400"/>
              </a:spcAft>
            </a:pPr>
            <a:endParaRPr lang="el-GR"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gn="just">
              <a:lnSpc>
                <a:spcPts val="1800"/>
              </a:lnSpc>
              <a:spcAft>
                <a:spcPts val="400"/>
              </a:spcAft>
            </a:pPr>
            <a:r>
              <a:rPr lang="en-US" kern="100" dirty="0">
                <a:solidFill>
                  <a:prstClr val="white"/>
                </a:solidFill>
                <a:latin typeface="Arial" panose="020B0604020202020204" pitchFamily="34" charset="0"/>
                <a:ea typeface="Calibri" panose="020F0502020204030204" pitchFamily="34" charset="0"/>
                <a:cs typeface="Arial" panose="020B0604020202020204" pitchFamily="34" charset="0"/>
              </a:rPr>
              <a:t>1985 </a:t>
            </a:r>
            <a:r>
              <a:rPr lang="en-US" b="1" dirty="0">
                <a:solidFill>
                  <a:prstClr val="white"/>
                </a:solidFill>
                <a:latin typeface="Arial" panose="020B0604020202020204" pitchFamily="34" charset="0"/>
                <a:cs typeface="Arial" panose="020B0604020202020204" pitchFamily="34" charset="0"/>
              </a:rPr>
              <a:t>International Physicians for the Prevention of Nuclear War (IPPNW)</a:t>
            </a:r>
            <a:r>
              <a:rPr lang="en-US" dirty="0">
                <a:solidFill>
                  <a:prstClr val="white"/>
                </a:solidFill>
                <a:latin typeface="Arial" panose="020B0604020202020204" pitchFamily="34" charset="0"/>
                <a:cs typeface="Arial" panose="020B0604020202020204" pitchFamily="34" charset="0"/>
              </a:rPr>
              <a:t>: </a:t>
            </a:r>
            <a:r>
              <a:rPr lang="el-GR" dirty="0">
                <a:solidFill>
                  <a:prstClr val="white"/>
                </a:solidFill>
                <a:latin typeface="Arial" panose="020B0604020202020204" pitchFamily="34" charset="0"/>
                <a:cs typeface="Arial" panose="020B0604020202020204" pitchFamily="34" charset="0"/>
              </a:rPr>
              <a:t>για τις προσπάθειές τους να αποτρέψουν τον πυρηνικό πόλεμο</a:t>
            </a:r>
            <a:r>
              <a:rPr lang="en-US" dirty="0">
                <a:solidFill>
                  <a:prstClr val="white"/>
                </a:solidFill>
                <a:latin typeface="Arial" panose="020B0604020202020204" pitchFamily="34" charset="0"/>
                <a:cs typeface="Arial" panose="020B0604020202020204" pitchFamily="34" charset="0"/>
              </a:rPr>
              <a:t>.</a:t>
            </a:r>
          </a:p>
          <a:p>
            <a:pPr algn="just">
              <a:lnSpc>
                <a:spcPts val="1800"/>
              </a:lnSpc>
              <a:spcAft>
                <a:spcPts val="400"/>
              </a:spcAft>
            </a:pPr>
            <a:endParaRPr lang="el-GR"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gn="just">
              <a:lnSpc>
                <a:spcPts val="1800"/>
              </a:lnSpc>
              <a:spcAft>
                <a:spcPts val="400"/>
              </a:spcAft>
            </a:pP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Το</a:t>
            </a:r>
            <a:r>
              <a:rPr lang="en-US" kern="100" dirty="0">
                <a:solidFill>
                  <a:prstClr val="white"/>
                </a:solidFill>
                <a:latin typeface="Arial" panose="020B0604020202020204" pitchFamily="34" charset="0"/>
                <a:ea typeface="Calibri" panose="020F0502020204030204" pitchFamily="34" charset="0"/>
                <a:cs typeface="Arial" panose="020B0604020202020204" pitchFamily="34" charset="0"/>
              </a:rPr>
              <a:t> 1995 </a:t>
            </a:r>
            <a:r>
              <a:rPr lang="en-US" b="1" dirty="0">
                <a:solidFill>
                  <a:prstClr val="white"/>
                </a:solidFill>
                <a:latin typeface="Arial" panose="020B0604020202020204" pitchFamily="34" charset="0"/>
                <a:cs typeface="Arial" panose="020B0604020202020204" pitchFamily="34" charset="0"/>
              </a:rPr>
              <a:t>Joseph Rotblat and the Pugwash Conferences on Science and World Affairs</a:t>
            </a:r>
            <a:r>
              <a:rPr lang="en-US" dirty="0">
                <a:solidFill>
                  <a:prstClr val="white"/>
                </a:solidFill>
                <a:latin typeface="Arial" panose="020B0604020202020204" pitchFamily="34" charset="0"/>
                <a:cs typeface="Arial" panose="020B0604020202020204" pitchFamily="34" charset="0"/>
              </a:rPr>
              <a:t>: </a:t>
            </a:r>
            <a:r>
              <a:rPr lang="el-GR" kern="100" dirty="0">
                <a:solidFill>
                  <a:prstClr val="white"/>
                </a:solidFill>
                <a:latin typeface="Arial" panose="020B0604020202020204" pitchFamily="34" charset="0"/>
                <a:ea typeface="Calibri" panose="020F0502020204030204" pitchFamily="34" charset="0"/>
              </a:rPr>
              <a:t>για τις προσπάθειές τους να μειώσουν τον ρόλο που διαδραματίζουν τα πυρηνικά όπλα στη διεθνή πολιτική.</a:t>
            </a:r>
            <a:endParaRPr lang="en-US" dirty="0">
              <a:solidFill>
                <a:prstClr val="white"/>
              </a:solidFill>
              <a:latin typeface="Arial" panose="020B0604020202020204" pitchFamily="34" charset="0"/>
              <a:cs typeface="Arial" panose="020B0604020202020204" pitchFamily="34" charset="0"/>
            </a:endParaRPr>
          </a:p>
          <a:p>
            <a:pPr algn="just">
              <a:lnSpc>
                <a:spcPts val="1800"/>
              </a:lnSpc>
              <a:spcAft>
                <a:spcPts val="400"/>
              </a:spcAft>
            </a:pPr>
            <a:endParaRPr lang="en-US"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gn="just">
              <a:lnSpc>
                <a:spcPts val="1800"/>
              </a:lnSpc>
              <a:spcAft>
                <a:spcPts val="400"/>
              </a:spcAft>
            </a:pP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Το</a:t>
            </a:r>
            <a:r>
              <a:rPr lang="en-US" kern="100" dirty="0">
                <a:solidFill>
                  <a:prstClr val="white"/>
                </a:solidFill>
                <a:latin typeface="Arial" panose="020B0604020202020204" pitchFamily="34" charset="0"/>
                <a:ea typeface="Calibri" panose="020F0502020204030204" pitchFamily="34" charset="0"/>
                <a:cs typeface="Arial" panose="020B0604020202020204" pitchFamily="34" charset="0"/>
              </a:rPr>
              <a:t> 2017 </a:t>
            </a:r>
            <a:r>
              <a:rPr lang="en-US" b="1" dirty="0">
                <a:solidFill>
                  <a:prstClr val="white"/>
                </a:solidFill>
                <a:latin typeface="Arial" panose="020B0604020202020204" pitchFamily="34" charset="0"/>
                <a:cs typeface="Arial" panose="020B0604020202020204" pitchFamily="34" charset="0"/>
              </a:rPr>
              <a:t>International Campaign to Abolish Nuclear Weapons (ICAN)</a:t>
            </a:r>
            <a:r>
              <a:rPr lang="en-US" dirty="0">
                <a:solidFill>
                  <a:prstClr val="white"/>
                </a:solidFill>
                <a:latin typeface="Arial" panose="020B0604020202020204" pitchFamily="34" charset="0"/>
                <a:cs typeface="Arial" panose="020B0604020202020204" pitchFamily="34" charset="0"/>
              </a:rPr>
              <a:t>: </a:t>
            </a:r>
            <a:r>
              <a:rPr lang="el-GR" kern="100" dirty="0">
                <a:solidFill>
                  <a:prstClr val="white"/>
                </a:solidFill>
                <a:latin typeface="Arial" panose="020B0604020202020204" pitchFamily="34" charset="0"/>
                <a:ea typeface="Calibri" panose="020F0502020204030204" pitchFamily="34" charset="0"/>
              </a:rPr>
              <a:t>για το έργο τους να επιστήσουν την προσοχή στις καταστροφικές συνέπειες οποιασδήποτε χρήσης πυρηνικών όπλων και για τις πρωτοποριακές προσπάθειές τους να επιτύχουν μια απαγόρευση τέτοιων όπλων βάσει συνθηκών. Έχουν συνεισφέρει σημαντικά στην κατανόηση και την ειρηνική χρήση της πυρηνικής ενέργειας, καθώς και στις προσπάθειες για την προώθηση του πυρηνικού αφοπλισμού.</a:t>
            </a:r>
            <a:endParaRPr lang="en-US" kern="100" dirty="0">
              <a:solidFill>
                <a:prstClr val="white"/>
              </a:solidFill>
              <a:latin typeface="Arial" panose="020B0604020202020204" pitchFamily="34" charset="0"/>
              <a:ea typeface="Calibri" panose="020F0502020204030204" pitchFamily="34" charset="0"/>
            </a:endParaRPr>
          </a:p>
          <a:p>
            <a:pPr algn="just">
              <a:lnSpc>
                <a:spcPts val="1800"/>
              </a:lnSpc>
              <a:spcAft>
                <a:spcPts val="400"/>
              </a:spcAft>
            </a:pPr>
            <a:endParaRPr lang="en-US"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gn="just">
              <a:lnSpc>
                <a:spcPts val="1800"/>
              </a:lnSpc>
              <a:spcAft>
                <a:spcPts val="400"/>
              </a:spcAft>
            </a:pP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Το 2024 στον Ιαπωνικό οργανισμό </a:t>
            </a:r>
            <a:r>
              <a:rPr lang="en-US" b="1" kern="100" dirty="0">
                <a:solidFill>
                  <a:prstClr val="white"/>
                </a:solidFill>
                <a:latin typeface="Arial" panose="020B0604020202020204" pitchFamily="34" charset="0"/>
                <a:ea typeface="Calibri" panose="020F0502020204030204" pitchFamily="34" charset="0"/>
                <a:cs typeface="Arial" panose="020B0604020202020204" pitchFamily="34" charset="0"/>
              </a:rPr>
              <a:t>Nihon Hidankyo</a:t>
            </a:r>
            <a:r>
              <a:rPr lang="el-GR" b="1" kern="1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από επιζώντες των ατομικών βομβών σε Χιροσίμα και Ναγκασάκι, </a:t>
            </a:r>
            <a:r>
              <a:rPr lang="el-GR" kern="100" dirty="0">
                <a:solidFill>
                  <a:prstClr val="white"/>
                </a:solidFill>
                <a:latin typeface="Arial" panose="020B0604020202020204" pitchFamily="34" charset="0"/>
                <a:ea typeface="Calibri" panose="020F0502020204030204" pitchFamily="34" charset="0"/>
              </a:rPr>
              <a:t>για τις προσπάθειές του να επιτύχει έναν κόσμο χωρίς πυρηνικά όπλα και για τον ρόλο του στην ανάπτυξη ενός διεθνούς «πυρηνικού ταμπού», το οποίο στιγματίζει τη χρήση πυρηνικών όπλων ως ηθικά απαράδεκτη</a:t>
            </a: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a:t>
            </a:r>
            <a:endParaRPr lang="en-US" kern="100" dirty="0">
              <a:solidFill>
                <a:prstClr val="white"/>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4106435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D17B1839-8A59-8745-2B6A-60F342C421B8}"/>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A1E8E1E-B5DF-216F-E394-D0ACD0EB4DA5}"/>
              </a:ext>
            </a:extLst>
          </p:cNvPr>
          <p:cNvSpPr txBox="1"/>
          <p:nvPr/>
        </p:nvSpPr>
        <p:spPr>
          <a:xfrm>
            <a:off x="3562865" y="711953"/>
            <a:ext cx="5066269" cy="580993"/>
          </a:xfrm>
          <a:prstGeom prst="rect">
            <a:avLst/>
          </a:prstGeom>
          <a:noFill/>
        </p:spPr>
        <p:txBody>
          <a:bodyPr wrap="square">
            <a:spAutoFit/>
          </a:bodyPr>
          <a:lstStyle/>
          <a:p>
            <a:pPr algn="ctr">
              <a:lnSpc>
                <a:spcPct val="107000"/>
              </a:lnSpc>
              <a:spcAft>
                <a:spcPts val="800"/>
              </a:spcAft>
            </a:pPr>
            <a:r>
              <a:rPr lang="el-GR" sz="3200" b="1" kern="100" dirty="0">
                <a:solidFill>
                  <a:prstClr val="white"/>
                </a:solidFill>
                <a:latin typeface="Arial" panose="020B0604020202020204" pitchFamily="34" charset="0"/>
                <a:ea typeface="Calibri" panose="020F0502020204030204" pitchFamily="34" charset="0"/>
              </a:rPr>
              <a:t>ΚΟΙΝΩΝΙΑ των ΠΟΛΙΤΩΝ</a:t>
            </a:r>
            <a:endParaRPr lang="en-US" sz="3200" kern="100" dirty="0">
              <a:solidFill>
                <a:prstClr val="white"/>
              </a:solidFill>
              <a:latin typeface="Arial" panose="020B060402020202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BAEA9351-4127-CAB8-0BF9-FAE2660459FA}"/>
              </a:ext>
            </a:extLst>
          </p:cNvPr>
          <p:cNvPicPr>
            <a:picLocks noChangeAspect="1"/>
          </p:cNvPicPr>
          <p:nvPr/>
        </p:nvPicPr>
        <p:blipFill>
          <a:blip r:embed="rId3"/>
          <a:stretch>
            <a:fillRect/>
          </a:stretch>
        </p:blipFill>
        <p:spPr>
          <a:xfrm>
            <a:off x="231015" y="1656563"/>
            <a:ext cx="2719052" cy="4383404"/>
          </a:xfrm>
          <a:prstGeom prst="rect">
            <a:avLst/>
          </a:prstGeom>
        </p:spPr>
      </p:pic>
      <p:pic>
        <p:nvPicPr>
          <p:cNvPr id="3" name="Picture 2">
            <a:extLst>
              <a:ext uri="{FF2B5EF4-FFF2-40B4-BE49-F238E27FC236}">
                <a16:creationId xmlns:a16="http://schemas.microsoft.com/office/drawing/2014/main" id="{63524CC9-C954-E5B4-0A59-9D833635C316}"/>
              </a:ext>
            </a:extLst>
          </p:cNvPr>
          <p:cNvPicPr>
            <a:picLocks noChangeAspect="1"/>
          </p:cNvPicPr>
          <p:nvPr/>
        </p:nvPicPr>
        <p:blipFill>
          <a:blip r:embed="rId4"/>
          <a:stretch>
            <a:fillRect/>
          </a:stretch>
        </p:blipFill>
        <p:spPr>
          <a:xfrm>
            <a:off x="3355611" y="1656563"/>
            <a:ext cx="5413717" cy="4383404"/>
          </a:xfrm>
          <a:prstGeom prst="rect">
            <a:avLst/>
          </a:prstGeom>
        </p:spPr>
      </p:pic>
      <p:pic>
        <p:nvPicPr>
          <p:cNvPr id="4" name="Picture 3">
            <a:extLst>
              <a:ext uri="{FF2B5EF4-FFF2-40B4-BE49-F238E27FC236}">
                <a16:creationId xmlns:a16="http://schemas.microsoft.com/office/drawing/2014/main" id="{E1ADD4EF-AD2A-F1E1-A423-0BC0C09A4406}"/>
              </a:ext>
            </a:extLst>
          </p:cNvPr>
          <p:cNvPicPr>
            <a:picLocks noChangeAspect="1"/>
          </p:cNvPicPr>
          <p:nvPr/>
        </p:nvPicPr>
        <p:blipFill>
          <a:blip r:embed="rId5"/>
          <a:srcRect t="2454"/>
          <a:stretch/>
        </p:blipFill>
        <p:spPr>
          <a:xfrm>
            <a:off x="9174872" y="1656563"/>
            <a:ext cx="2786113" cy="4362622"/>
          </a:xfrm>
          <a:prstGeom prst="rect">
            <a:avLst/>
          </a:prstGeom>
        </p:spPr>
      </p:pic>
    </p:spTree>
    <p:extLst>
      <p:ext uri="{BB962C8B-B14F-4D97-AF65-F5344CB8AC3E}">
        <p14:creationId xmlns:p14="http://schemas.microsoft.com/office/powerpoint/2010/main" val="1853487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D41B2720-2FAB-259C-F241-DCEAAD163E7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85BB0E0-E2B1-C95A-BCEE-05181479D2C6}"/>
              </a:ext>
            </a:extLst>
          </p:cNvPr>
          <p:cNvSpPr txBox="1"/>
          <p:nvPr/>
        </p:nvSpPr>
        <p:spPr>
          <a:xfrm>
            <a:off x="461818" y="1049815"/>
            <a:ext cx="11176000" cy="4894673"/>
          </a:xfrm>
          <a:prstGeom prst="rect">
            <a:avLst/>
          </a:prstGeom>
          <a:noFill/>
        </p:spPr>
        <p:txBody>
          <a:bodyPr wrap="square">
            <a:spAutoFit/>
          </a:bodyPr>
          <a:lstStyle/>
          <a:p>
            <a:pPr algn="ctr"/>
            <a:r>
              <a:rPr lang="el-GR" sz="2400" b="1" dirty="0">
                <a:solidFill>
                  <a:prstClr val="white"/>
                </a:solidFill>
                <a:latin typeface="Arial" panose="020B0604020202020204" pitchFamily="34" charset="0"/>
                <a:cs typeface="Arial" panose="020B0604020202020204" pitchFamily="34" charset="0"/>
              </a:rPr>
              <a:t>ΔΙΕΘΝΕΙΣ ΣΥΝΘΗΚΕΣ ΜΕΙΩΣΗΣ ΠΥΡΗΝΙΚΩΝ ΟΠΛΩΝ</a:t>
            </a:r>
          </a:p>
          <a:p>
            <a:endParaRPr lang="en-GB" sz="2000" b="1" dirty="0">
              <a:solidFill>
                <a:prstClr val="white"/>
              </a:solidFill>
              <a:latin typeface="Arial" panose="020B0604020202020204" pitchFamily="34" charset="0"/>
              <a:cs typeface="Arial" panose="020B0604020202020204" pitchFamily="34" charset="0"/>
            </a:endParaRPr>
          </a:p>
          <a:p>
            <a:r>
              <a:rPr lang="de-DE" sz="2000" b="1" dirty="0">
                <a:solidFill>
                  <a:prstClr val="white"/>
                </a:solidFill>
                <a:latin typeface="Arial" panose="020B0604020202020204" pitchFamily="34" charset="0"/>
                <a:cs typeface="Arial" panose="020B0604020202020204" pitchFamily="34" charset="0"/>
              </a:rPr>
              <a:t>Non-Proliferation Treaty </a:t>
            </a:r>
            <a:r>
              <a:rPr lang="el-GR" sz="2000" b="1" dirty="0">
                <a:solidFill>
                  <a:prstClr val="white"/>
                </a:solidFill>
                <a:latin typeface="Arial" panose="020B0604020202020204" pitchFamily="34" charset="0"/>
                <a:cs typeface="Arial" panose="020B0604020202020204" pitchFamily="34" charset="0"/>
              </a:rPr>
              <a:t>(</a:t>
            </a:r>
            <a:r>
              <a:rPr lang="en-GB" sz="2000" b="1" dirty="0">
                <a:solidFill>
                  <a:prstClr val="white"/>
                </a:solidFill>
                <a:latin typeface="Arial" panose="020B0604020202020204" pitchFamily="34" charset="0"/>
                <a:cs typeface="Arial" panose="020B0604020202020204" pitchFamily="34" charset="0"/>
              </a:rPr>
              <a:t>NPT) </a:t>
            </a:r>
            <a:r>
              <a:rPr lang="el-GR" sz="2000" b="1" dirty="0">
                <a:solidFill>
                  <a:prstClr val="white"/>
                </a:solidFill>
                <a:latin typeface="Arial" panose="020B0604020202020204" pitchFamily="34" charset="0"/>
                <a:cs typeface="Arial" panose="020B0604020202020204" pitchFamily="34" charset="0"/>
              </a:rPr>
              <a:t>1970</a:t>
            </a:r>
          </a:p>
          <a:p>
            <a:r>
              <a:rPr lang="el-GR" sz="2000" b="1" dirty="0">
                <a:solidFill>
                  <a:prstClr val="white"/>
                </a:solidFill>
                <a:latin typeface="Arial" panose="020B0604020202020204" pitchFamily="34" charset="0"/>
                <a:cs typeface="Arial" panose="020B0604020202020204" pitchFamily="34" charset="0"/>
              </a:rPr>
              <a:t>Συνθήκη μη διάδοσης πυρηνικών όπλων</a:t>
            </a:r>
            <a:r>
              <a:rPr lang="de-DE" sz="2000" dirty="0">
                <a:solidFill>
                  <a:prstClr val="white"/>
                </a:solidFill>
                <a:latin typeface="Arial" panose="020B0604020202020204" pitchFamily="34" charset="0"/>
                <a:cs typeface="Arial" panose="020B0604020202020204" pitchFamily="34" charset="0"/>
              </a:rPr>
              <a:t> </a:t>
            </a:r>
          </a:p>
          <a:p>
            <a:endParaRPr lang="el-GR" sz="2000" b="1" dirty="0">
              <a:solidFill>
                <a:prstClr val="white"/>
              </a:solidFill>
              <a:latin typeface="Arial" panose="020B0604020202020204" pitchFamily="34" charset="0"/>
              <a:cs typeface="Arial" panose="020B0604020202020204" pitchFamily="34" charset="0"/>
            </a:endParaRPr>
          </a:p>
          <a:p>
            <a:r>
              <a:rPr lang="en-GB" sz="2000" b="1" dirty="0">
                <a:solidFill>
                  <a:prstClr val="white"/>
                </a:solidFill>
                <a:latin typeface="Arial" panose="020B0604020202020204" pitchFamily="34" charset="0"/>
                <a:cs typeface="Arial" panose="020B0604020202020204" pitchFamily="34" charset="0"/>
              </a:rPr>
              <a:t>Intermediate-Range Nuclear Forces Treaty (</a:t>
            </a:r>
            <a:r>
              <a:rPr lang="el-GR" sz="2000" b="1" dirty="0">
                <a:solidFill>
                  <a:prstClr val="white"/>
                </a:solidFill>
                <a:latin typeface="Arial" panose="020B0604020202020204" pitchFamily="34" charset="0"/>
                <a:ea typeface="Calibri" panose="020F0502020204030204" pitchFamily="34" charset="0"/>
              </a:rPr>
              <a:t>ΙΝF</a:t>
            </a:r>
            <a:r>
              <a:rPr lang="en-GB" sz="2000" b="1" dirty="0">
                <a:solidFill>
                  <a:prstClr val="white"/>
                </a:solidFill>
                <a:latin typeface="Arial" panose="020B0604020202020204" pitchFamily="34" charset="0"/>
                <a:ea typeface="Calibri" panose="020F0502020204030204" pitchFamily="34" charset="0"/>
              </a:rPr>
              <a:t>), </a:t>
            </a:r>
            <a:r>
              <a:rPr lang="el-GR" sz="2000" b="1" kern="100" dirty="0">
                <a:solidFill>
                  <a:prstClr val="white"/>
                </a:solidFill>
                <a:latin typeface="Arial" panose="020B0604020202020204" pitchFamily="34" charset="0"/>
                <a:ea typeface="Calibri" panose="020F0502020204030204" pitchFamily="34" charset="0"/>
                <a:cs typeface="Arial" panose="020B0604020202020204" pitchFamily="34" charset="0"/>
              </a:rPr>
              <a:t>1988</a:t>
            </a:r>
          </a:p>
          <a:p>
            <a:r>
              <a:rPr lang="el-GR" sz="2000" kern="100" dirty="0">
                <a:solidFill>
                  <a:prstClr val="white"/>
                </a:solidFill>
                <a:latin typeface="Arial" panose="020B0604020202020204" pitchFamily="34" charset="0"/>
                <a:ea typeface="Calibri" panose="020F0502020204030204" pitchFamily="34" charset="0"/>
                <a:cs typeface="Arial" panose="020B0604020202020204" pitchFamily="34" charset="0"/>
              </a:rPr>
              <a:t>Περιόρισε την ανάπτυξη πυραύλων εδάφους με βεληνεκές από 500 έως 5.500 χιλιόμετρα.</a:t>
            </a:r>
          </a:p>
          <a:p>
            <a:endParaRPr lang="en-US" sz="2000"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l-GR" sz="2000" kern="100" dirty="0">
                <a:solidFill>
                  <a:prstClr val="white"/>
                </a:solidFill>
                <a:latin typeface="Arial" panose="020B0604020202020204" pitchFamily="34" charset="0"/>
                <a:ea typeface="Calibri" panose="020F0502020204030204" pitchFamily="34" charset="0"/>
                <a:cs typeface="Arial" panose="020B0604020202020204" pitchFamily="34" charset="0"/>
              </a:rPr>
              <a:t>Στις 2 Αυγούστου 2019, οι Ηνωμένες Πολιτείες αποχώρησαν επισήμως από το (INF).</a:t>
            </a:r>
            <a:endParaRPr lang="en-US" sz="2000"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endParaRPr lang="el-GR" sz="2000" b="1" dirty="0">
              <a:solidFill>
                <a:prstClr val="white"/>
              </a:solidFill>
              <a:latin typeface="Arial" panose="020B0604020202020204" pitchFamily="34" charset="0"/>
              <a:cs typeface="Arial" panose="020B0604020202020204" pitchFamily="34" charset="0"/>
            </a:endParaRPr>
          </a:p>
          <a:p>
            <a:r>
              <a:rPr lang="de-DE" sz="2000" b="1" dirty="0" err="1">
                <a:solidFill>
                  <a:prstClr val="white"/>
                </a:solidFill>
                <a:latin typeface="Arial" panose="020B0604020202020204" pitchFamily="34" charset="0"/>
                <a:cs typeface="Arial" panose="020B0604020202020204" pitchFamily="34" charset="0"/>
              </a:rPr>
              <a:t>Comprehensive</a:t>
            </a:r>
            <a:r>
              <a:rPr lang="de-DE" sz="2000" b="1" dirty="0">
                <a:solidFill>
                  <a:prstClr val="white"/>
                </a:solidFill>
                <a:latin typeface="Arial" panose="020B0604020202020204" pitchFamily="34" charset="0"/>
                <a:cs typeface="Arial" panose="020B0604020202020204" pitchFamily="34" charset="0"/>
              </a:rPr>
              <a:t> </a:t>
            </a:r>
            <a:r>
              <a:rPr lang="de-DE" sz="2000" b="1" dirty="0" err="1">
                <a:solidFill>
                  <a:prstClr val="white"/>
                </a:solidFill>
                <a:latin typeface="Arial" panose="020B0604020202020204" pitchFamily="34" charset="0"/>
                <a:cs typeface="Arial" panose="020B0604020202020204" pitchFamily="34" charset="0"/>
              </a:rPr>
              <a:t>Nuclear</a:t>
            </a:r>
            <a:r>
              <a:rPr lang="de-DE" sz="2000" b="1" dirty="0">
                <a:solidFill>
                  <a:prstClr val="white"/>
                </a:solidFill>
                <a:latin typeface="Arial" panose="020B0604020202020204" pitchFamily="34" charset="0"/>
                <a:cs typeface="Arial" panose="020B0604020202020204" pitchFamily="34" charset="0"/>
              </a:rPr>
              <a:t>-Test-Ban-Treaty</a:t>
            </a:r>
            <a:r>
              <a:rPr lang="el-GR" sz="2000" b="1" dirty="0">
                <a:solidFill>
                  <a:prstClr val="white"/>
                </a:solidFill>
                <a:latin typeface="Arial" panose="020B0604020202020204" pitchFamily="34" charset="0"/>
                <a:cs typeface="Arial" panose="020B0604020202020204" pitchFamily="34" charset="0"/>
              </a:rPr>
              <a:t> (</a:t>
            </a:r>
            <a:r>
              <a:rPr lang="de-DE" sz="2000" b="1" dirty="0">
                <a:solidFill>
                  <a:prstClr val="white"/>
                </a:solidFill>
                <a:latin typeface="Arial" panose="020B0604020202020204" pitchFamily="34" charset="0"/>
                <a:cs typeface="Arial" panose="020B0604020202020204" pitchFamily="34" charset="0"/>
              </a:rPr>
              <a:t>CTBT</a:t>
            </a:r>
            <a:r>
              <a:rPr lang="el-GR" sz="2000" b="1" dirty="0">
                <a:solidFill>
                  <a:prstClr val="white"/>
                </a:solidFill>
                <a:latin typeface="Arial" panose="020B0604020202020204" pitchFamily="34" charset="0"/>
                <a:cs typeface="Arial" panose="020B0604020202020204" pitchFamily="34" charset="0"/>
              </a:rPr>
              <a:t>)</a:t>
            </a:r>
            <a:r>
              <a:rPr lang="en-GB" sz="2000" b="1" dirty="0">
                <a:solidFill>
                  <a:prstClr val="white"/>
                </a:solidFill>
                <a:latin typeface="Arial" panose="020B0604020202020204" pitchFamily="34" charset="0"/>
                <a:cs typeface="Arial" panose="020B0604020202020204" pitchFamily="34" charset="0"/>
              </a:rPr>
              <a:t>,</a:t>
            </a:r>
            <a:r>
              <a:rPr lang="el-GR" sz="2000" b="1" dirty="0">
                <a:solidFill>
                  <a:prstClr val="white"/>
                </a:solidFill>
                <a:latin typeface="Arial" panose="020B0604020202020204" pitchFamily="34" charset="0"/>
                <a:cs typeface="Arial" panose="020B0604020202020204" pitchFamily="34" charset="0"/>
              </a:rPr>
              <a:t> </a:t>
            </a:r>
            <a:r>
              <a:rPr lang="de-DE" sz="2000" b="1" dirty="0">
                <a:solidFill>
                  <a:prstClr val="white"/>
                </a:solidFill>
                <a:latin typeface="Arial" panose="020B0604020202020204" pitchFamily="34" charset="0"/>
                <a:cs typeface="Arial" panose="020B0604020202020204" pitchFamily="34" charset="0"/>
              </a:rPr>
              <a:t>1996</a:t>
            </a:r>
            <a:r>
              <a:rPr lang="el-GR" sz="2000" b="1" kern="100" dirty="0">
                <a:solidFill>
                  <a:prstClr val="white"/>
                </a:solidFill>
                <a:latin typeface="Arial" panose="020B0604020202020204" pitchFamily="34" charset="0"/>
                <a:ea typeface="Calibri" panose="020F0502020204030204" pitchFamily="34" charset="0"/>
                <a:cs typeface="Arial" panose="020B0604020202020204" pitchFamily="34" charset="0"/>
              </a:rPr>
              <a:t> </a:t>
            </a:r>
          </a:p>
          <a:p>
            <a:r>
              <a:rPr lang="el-GR" sz="2000" b="1" kern="100" dirty="0">
                <a:solidFill>
                  <a:prstClr val="white"/>
                </a:solidFill>
                <a:latin typeface="Arial" panose="020B0604020202020204" pitchFamily="34" charset="0"/>
                <a:ea typeface="Calibri" panose="020F0502020204030204" pitchFamily="34" charset="0"/>
                <a:cs typeface="Arial" panose="020B0604020202020204" pitchFamily="34" charset="0"/>
              </a:rPr>
              <a:t>Συνολική Απαγόρευση Πυρηνικών Δοκιμών</a:t>
            </a:r>
            <a:endParaRPr lang="en-GB" sz="2000" b="1"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a:p>
            <a:endParaRPr lang="en-GB" sz="2000" b="1" kern="100" dirty="0">
              <a:solidFill>
                <a:prstClr val="white"/>
              </a:solidFill>
              <a:latin typeface="Arial" panose="020B0604020202020204" pitchFamily="34" charset="0"/>
              <a:ea typeface="Calibri" panose="020F0502020204030204" pitchFamily="34" charset="0"/>
            </a:endParaRPr>
          </a:p>
          <a:p>
            <a:r>
              <a:rPr lang="en-US" sz="2000" b="1" dirty="0">
                <a:solidFill>
                  <a:prstClr val="white"/>
                </a:solidFill>
                <a:latin typeface="Arial" panose="020B0604020202020204" pitchFamily="34" charset="0"/>
                <a:ea typeface="Calibri" panose="020F0502020204030204" pitchFamily="34" charset="0"/>
              </a:rPr>
              <a:t>Treaty on the Prohibition of Nuclear Weapons </a:t>
            </a:r>
            <a:r>
              <a:rPr lang="el-GR" sz="2000" b="1" dirty="0">
                <a:solidFill>
                  <a:prstClr val="white"/>
                </a:solidFill>
                <a:latin typeface="Arial" panose="020B0604020202020204" pitchFamily="34" charset="0"/>
                <a:ea typeface="Calibri" panose="020F0502020204030204" pitchFamily="34" charset="0"/>
              </a:rPr>
              <a:t>(</a:t>
            </a:r>
            <a:r>
              <a:rPr lang="en-US" sz="2000" b="1" dirty="0">
                <a:solidFill>
                  <a:prstClr val="white"/>
                </a:solidFill>
                <a:latin typeface="Arial" panose="020B0604020202020204" pitchFamily="34" charset="0"/>
                <a:ea typeface="Calibri" panose="020F0502020204030204" pitchFamily="34" charset="0"/>
              </a:rPr>
              <a:t>TPNW</a:t>
            </a:r>
            <a:r>
              <a:rPr lang="el-GR" sz="2000" b="1" dirty="0">
                <a:solidFill>
                  <a:prstClr val="white"/>
                </a:solidFill>
                <a:latin typeface="Arial" panose="020B0604020202020204" pitchFamily="34" charset="0"/>
                <a:ea typeface="Calibri" panose="020F0502020204030204" pitchFamily="34" charset="0"/>
              </a:rPr>
              <a:t>)</a:t>
            </a:r>
            <a:r>
              <a:rPr lang="en-GB" sz="2000" b="1" dirty="0">
                <a:solidFill>
                  <a:prstClr val="white"/>
                </a:solidFill>
                <a:latin typeface="Arial" panose="020B0604020202020204" pitchFamily="34" charset="0"/>
                <a:ea typeface="Calibri" panose="020F0502020204030204" pitchFamily="34" charset="0"/>
              </a:rPr>
              <a:t>,</a:t>
            </a:r>
            <a:r>
              <a:rPr lang="en-GB" sz="2000" b="1" kern="100" dirty="0">
                <a:solidFill>
                  <a:prstClr val="white"/>
                </a:solidFill>
                <a:latin typeface="Arial" panose="020B0604020202020204" pitchFamily="34" charset="0"/>
                <a:ea typeface="Calibri" panose="020F0502020204030204" pitchFamily="34" charset="0"/>
                <a:cs typeface="Arial" panose="020B0604020202020204" pitchFamily="34" charset="0"/>
              </a:rPr>
              <a:t> 2017</a:t>
            </a:r>
          </a:p>
          <a:p>
            <a:r>
              <a:rPr lang="el-GR" sz="2000" b="1" kern="100" dirty="0">
                <a:solidFill>
                  <a:prstClr val="white"/>
                </a:solidFill>
                <a:latin typeface="Arial" panose="020B0604020202020204" pitchFamily="34" charset="0"/>
                <a:ea typeface="Calibri" panose="020F0502020204030204" pitchFamily="34" charset="0"/>
              </a:rPr>
              <a:t>Συνθήκη για την Απαγόρευση των Πυρηνικών Όπλων</a:t>
            </a:r>
            <a:endParaRPr lang="en-US" sz="2000" b="1" kern="1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28191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33CF5E11-C111-C5E5-42A9-3777F48D0AE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C91DBFA-4E90-B005-5FFB-5D666DB681E7}"/>
              </a:ext>
            </a:extLst>
          </p:cNvPr>
          <p:cNvSpPr txBox="1"/>
          <p:nvPr/>
        </p:nvSpPr>
        <p:spPr>
          <a:xfrm>
            <a:off x="0" y="674129"/>
            <a:ext cx="12192000" cy="830997"/>
          </a:xfrm>
          <a:prstGeom prst="rect">
            <a:avLst/>
          </a:prstGeom>
          <a:noFill/>
        </p:spPr>
        <p:txBody>
          <a:bodyPr wrap="square">
            <a:spAutoFit/>
          </a:bodyPr>
          <a:lstStyle/>
          <a:p>
            <a:pPr algn="ctr"/>
            <a:r>
              <a:rPr lang="de-DE" sz="2400" b="1" dirty="0">
                <a:solidFill>
                  <a:prstClr val="white"/>
                </a:solidFill>
                <a:latin typeface="Arial" panose="020B0604020202020204" pitchFamily="34" charset="0"/>
                <a:cs typeface="Arial" panose="020B0604020202020204" pitchFamily="34" charset="0"/>
              </a:rPr>
              <a:t>Non-Proliferation Treaty </a:t>
            </a:r>
            <a:r>
              <a:rPr lang="el-GR" sz="2400" b="1" dirty="0">
                <a:solidFill>
                  <a:prstClr val="white"/>
                </a:solidFill>
                <a:latin typeface="Arial" panose="020B0604020202020204" pitchFamily="34" charset="0"/>
                <a:cs typeface="Arial" panose="020B0604020202020204" pitchFamily="34" charset="0"/>
              </a:rPr>
              <a:t>(</a:t>
            </a:r>
            <a:r>
              <a:rPr lang="en-GB" sz="2400" b="1" dirty="0">
                <a:solidFill>
                  <a:prstClr val="white"/>
                </a:solidFill>
                <a:latin typeface="Arial" panose="020B0604020202020204" pitchFamily="34" charset="0"/>
                <a:cs typeface="Arial" panose="020B0604020202020204" pitchFamily="34" charset="0"/>
              </a:rPr>
              <a:t>NPT) </a:t>
            </a:r>
            <a:r>
              <a:rPr lang="el-GR" sz="2400" b="1" dirty="0">
                <a:solidFill>
                  <a:prstClr val="white"/>
                </a:solidFill>
                <a:latin typeface="Arial" panose="020B0604020202020204" pitchFamily="34" charset="0"/>
                <a:cs typeface="Arial" panose="020B0604020202020204" pitchFamily="34" charset="0"/>
              </a:rPr>
              <a:t>1970</a:t>
            </a:r>
          </a:p>
          <a:p>
            <a:pPr algn="ctr"/>
            <a:r>
              <a:rPr lang="el-GR" sz="2400" b="1" dirty="0">
                <a:solidFill>
                  <a:prstClr val="white"/>
                </a:solidFill>
                <a:latin typeface="Arial" panose="020B0604020202020204" pitchFamily="34" charset="0"/>
                <a:cs typeface="Arial" panose="020B0604020202020204" pitchFamily="34" charset="0"/>
              </a:rPr>
              <a:t>Συνθήκη μη διάδοσης πυρηνικών όπλων</a:t>
            </a:r>
            <a:r>
              <a:rPr lang="de-DE" sz="2400" b="1" dirty="0">
                <a:solidFill>
                  <a:prstClr val="white"/>
                </a:solidFill>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E0DFBCBE-AA27-0DA3-575C-4AB396E541C8}"/>
              </a:ext>
            </a:extLst>
          </p:cNvPr>
          <p:cNvPicPr>
            <a:picLocks noChangeAspect="1"/>
          </p:cNvPicPr>
          <p:nvPr/>
        </p:nvPicPr>
        <p:blipFill>
          <a:blip r:embed="rId3"/>
          <a:stretch>
            <a:fillRect/>
          </a:stretch>
        </p:blipFill>
        <p:spPr>
          <a:xfrm>
            <a:off x="1456542" y="1797881"/>
            <a:ext cx="9278916" cy="5060119"/>
          </a:xfrm>
          <a:prstGeom prst="rect">
            <a:avLst/>
          </a:prstGeom>
        </p:spPr>
      </p:pic>
    </p:spTree>
    <p:extLst>
      <p:ext uri="{BB962C8B-B14F-4D97-AF65-F5344CB8AC3E}">
        <p14:creationId xmlns:p14="http://schemas.microsoft.com/office/powerpoint/2010/main" val="663788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F6189276-FA72-C283-5D8F-BB495FB0493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969BD33-5105-BFF6-7A8A-2F75E92BE4BC}"/>
              </a:ext>
            </a:extLst>
          </p:cNvPr>
          <p:cNvSpPr txBox="1"/>
          <p:nvPr/>
        </p:nvSpPr>
        <p:spPr>
          <a:xfrm>
            <a:off x="3653481" y="700511"/>
            <a:ext cx="4374291" cy="577850"/>
          </a:xfrm>
          <a:prstGeom prst="rect">
            <a:avLst/>
          </a:prstGeom>
          <a:noFill/>
        </p:spPr>
        <p:txBody>
          <a:bodyPr wrap="square">
            <a:spAutoFit/>
          </a:bodyPr>
          <a:lstStyle/>
          <a:p>
            <a:pPr>
              <a:lnSpc>
                <a:spcPct val="150000"/>
              </a:lnSpc>
            </a:pPr>
            <a:r>
              <a:rPr lang="el-GR" b="1" dirty="0">
                <a:solidFill>
                  <a:srgbClr val="1CADE4"/>
                </a:solidFill>
                <a:latin typeface="Arial" panose="020B0604020202020204" pitchFamily="34" charset="0"/>
                <a:ea typeface="Calibri" panose="020F0502020204030204" pitchFamily="34" charset="0"/>
                <a:cs typeface="Arial" panose="020B0604020202020204" pitchFamily="34" charset="0"/>
              </a:rPr>
              <a:t>	</a:t>
            </a:r>
            <a:r>
              <a:rPr lang="el-GR" sz="2400" b="1" dirty="0">
                <a:solidFill>
                  <a:prstClr val="white"/>
                </a:solidFill>
                <a:latin typeface="Arial" panose="020B0604020202020204" pitchFamily="34" charset="0"/>
                <a:ea typeface="Calibri" panose="020F0502020204030204" pitchFamily="34" charset="0"/>
                <a:cs typeface="Arial" panose="020B0604020202020204" pitchFamily="34" charset="0"/>
              </a:rPr>
              <a:t>ΚΥΠΡΙΑΚΗ ΔΗΜΟΚΡΑΤΙΑ </a:t>
            </a:r>
          </a:p>
        </p:txBody>
      </p:sp>
      <p:pic>
        <p:nvPicPr>
          <p:cNvPr id="2" name="Picture 1">
            <a:extLst>
              <a:ext uri="{FF2B5EF4-FFF2-40B4-BE49-F238E27FC236}">
                <a16:creationId xmlns:a16="http://schemas.microsoft.com/office/drawing/2014/main" id="{4426272B-4DCC-3E30-AAEC-901C32AEA29B}"/>
              </a:ext>
            </a:extLst>
          </p:cNvPr>
          <p:cNvPicPr>
            <a:picLocks noChangeAspect="1"/>
          </p:cNvPicPr>
          <p:nvPr/>
        </p:nvPicPr>
        <p:blipFill>
          <a:blip r:embed="rId3">
            <a:extLst>
              <a:ext uri="{28A0092B-C50C-407E-A947-70E740481C1C}">
                <a14:useLocalDpi xmlns:a14="http://schemas.microsoft.com/office/drawing/2010/main" val="0"/>
              </a:ext>
            </a:extLst>
          </a:blip>
          <a:srcRect l="4611" r="10848"/>
          <a:stretch/>
        </p:blipFill>
        <p:spPr>
          <a:xfrm>
            <a:off x="2798619" y="1449959"/>
            <a:ext cx="6096000" cy="5408041"/>
          </a:xfrm>
          <a:prstGeom prst="rect">
            <a:avLst/>
          </a:prstGeom>
        </p:spPr>
      </p:pic>
    </p:spTree>
    <p:extLst>
      <p:ext uri="{BB962C8B-B14F-4D97-AF65-F5344CB8AC3E}">
        <p14:creationId xmlns:p14="http://schemas.microsoft.com/office/powerpoint/2010/main" val="3465237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9E0D2F1F-1CD0-471E-81CE-FD88A4020B7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646485E-6CEF-F391-EB12-4411C88C07B2}"/>
              </a:ext>
            </a:extLst>
          </p:cNvPr>
          <p:cNvSpPr txBox="1"/>
          <p:nvPr/>
        </p:nvSpPr>
        <p:spPr>
          <a:xfrm>
            <a:off x="1" y="1297817"/>
            <a:ext cx="12127344" cy="584775"/>
          </a:xfrm>
          <a:prstGeom prst="rect">
            <a:avLst/>
          </a:prstGeom>
          <a:noFill/>
        </p:spPr>
        <p:txBody>
          <a:bodyPr wrap="square">
            <a:spAutoFit/>
          </a:bodyPr>
          <a:lstStyle/>
          <a:p>
            <a:pPr algn="ctr"/>
            <a:r>
              <a:rPr lang="el-GR" sz="3200" b="1" dirty="0">
                <a:solidFill>
                  <a:schemeClr val="bg1"/>
                </a:solidFill>
                <a:latin typeface="Arial" panose="020B0604020202020204" pitchFamily="34" charset="0"/>
                <a:cs typeface="Arial" panose="020B0604020202020204" pitchFamily="34" charset="0"/>
              </a:rPr>
              <a:t>Ματσικόριδα = Νάρκισσος ο</a:t>
            </a:r>
            <a:r>
              <a:rPr lang="en-GB" sz="3200" b="1" dirty="0">
                <a:solidFill>
                  <a:schemeClr val="bg1"/>
                </a:solidFill>
                <a:latin typeface="Arial" panose="020B0604020202020204" pitchFamily="34" charset="0"/>
                <a:cs typeface="Arial" panose="020B0604020202020204" pitchFamily="34" charset="0"/>
              </a:rPr>
              <a:t> </a:t>
            </a:r>
            <a:r>
              <a:rPr lang="el-GR" sz="3200" b="1" dirty="0">
                <a:solidFill>
                  <a:schemeClr val="bg1"/>
                </a:solidFill>
                <a:latin typeface="Arial" panose="020B0604020202020204" pitchFamily="34" charset="0"/>
                <a:cs typeface="Arial" panose="020B0604020202020204" pitchFamily="34" charset="0"/>
              </a:rPr>
              <a:t>ταζέττιος</a:t>
            </a:r>
            <a:endParaRPr lang="en-GB" sz="3200" b="1" dirty="0">
              <a:solidFill>
                <a:schemeClr val="bg1"/>
              </a:solidFill>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701D63EC-78D2-48DE-12CD-EA72D1579B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9927" y="2218590"/>
            <a:ext cx="7342909" cy="4639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0976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290435C3-A4EE-2812-1939-1938414C68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DE7032-0AE1-A856-05CC-4DCEE5F89CE9}"/>
              </a:ext>
            </a:extLst>
          </p:cNvPr>
          <p:cNvSpPr txBox="1">
            <a:spLocks/>
          </p:cNvSpPr>
          <p:nvPr/>
        </p:nvSpPr>
        <p:spPr>
          <a:xfrm>
            <a:off x="57665" y="926704"/>
            <a:ext cx="12076670" cy="634313"/>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l-GR" sz="3200" b="1" i="0" u="none" strike="noStrike" kern="1200" cap="all" spc="10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rPr>
              <a:t>Μουσουλιτα, ΑΜΜΟΧΩΣΤΟΥ</a:t>
            </a:r>
            <a:endParaRPr kumimoji="0" lang="en-US" sz="3200" b="1" i="0" u="none" strike="noStrike" kern="1200" cap="all" spc="100" normalizeH="0" baseline="0" noProof="0" dirty="0">
              <a:ln>
                <a:noFill/>
              </a:ln>
              <a:solidFill>
                <a:sysClr val="window" lastClr="FFFFFF"/>
              </a:solidFill>
              <a:effectLst/>
              <a:uLnTx/>
              <a:uFillTx/>
              <a:latin typeface="Arial" panose="020B0604020202020204" pitchFamily="34" charset="0"/>
              <a:ea typeface="+mj-ea"/>
              <a:cs typeface="Arial" panose="020B0604020202020204" pitchFamily="34" charset="0"/>
            </a:endParaRPr>
          </a:p>
        </p:txBody>
      </p:sp>
      <p:pic>
        <p:nvPicPr>
          <p:cNvPr id="3" name="Picture 2">
            <a:extLst>
              <a:ext uri="{FF2B5EF4-FFF2-40B4-BE49-F238E27FC236}">
                <a16:creationId xmlns:a16="http://schemas.microsoft.com/office/drawing/2014/main" id="{37B131E9-D4B7-44E8-5700-5D370A840604}"/>
              </a:ext>
            </a:extLst>
          </p:cNvPr>
          <p:cNvPicPr>
            <a:picLocks noChangeAspect="1"/>
          </p:cNvPicPr>
          <p:nvPr/>
        </p:nvPicPr>
        <p:blipFill>
          <a:blip r:embed="rId3"/>
          <a:stretch>
            <a:fillRect/>
          </a:stretch>
        </p:blipFill>
        <p:spPr>
          <a:xfrm>
            <a:off x="317371" y="1710599"/>
            <a:ext cx="5663675" cy="4590686"/>
          </a:xfrm>
          <a:prstGeom prst="rect">
            <a:avLst/>
          </a:prstGeom>
        </p:spPr>
      </p:pic>
      <p:pic>
        <p:nvPicPr>
          <p:cNvPr id="4" name="Picture 3">
            <a:extLst>
              <a:ext uri="{FF2B5EF4-FFF2-40B4-BE49-F238E27FC236}">
                <a16:creationId xmlns:a16="http://schemas.microsoft.com/office/drawing/2014/main" id="{28F3BF4D-7BE2-D79E-2EAE-F2DEEA28DF18}"/>
              </a:ext>
            </a:extLst>
          </p:cNvPr>
          <p:cNvPicPr>
            <a:picLocks noChangeAspect="1"/>
          </p:cNvPicPr>
          <p:nvPr/>
        </p:nvPicPr>
        <p:blipFill>
          <a:blip r:embed="rId4"/>
          <a:stretch>
            <a:fillRect/>
          </a:stretch>
        </p:blipFill>
        <p:spPr>
          <a:xfrm>
            <a:off x="6096000" y="1710599"/>
            <a:ext cx="5675868" cy="4480948"/>
          </a:xfrm>
          <a:prstGeom prst="rect">
            <a:avLst/>
          </a:prstGeom>
        </p:spPr>
      </p:pic>
    </p:spTree>
    <p:extLst>
      <p:ext uri="{BB962C8B-B14F-4D97-AF65-F5344CB8AC3E}">
        <p14:creationId xmlns:p14="http://schemas.microsoft.com/office/powerpoint/2010/main" val="32967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66130DE3-837D-F5F2-EBAC-26264B31125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755349-C867-D836-0496-598DDF04F353}"/>
              </a:ext>
            </a:extLst>
          </p:cNvPr>
          <p:cNvPicPr>
            <a:picLocks noChangeAspect="1"/>
          </p:cNvPicPr>
          <p:nvPr/>
        </p:nvPicPr>
        <p:blipFill>
          <a:blip r:embed="rId3"/>
          <a:stretch>
            <a:fillRect/>
          </a:stretch>
        </p:blipFill>
        <p:spPr>
          <a:xfrm>
            <a:off x="4656691" y="1262538"/>
            <a:ext cx="7535309" cy="4724809"/>
          </a:xfrm>
          <a:prstGeom prst="rect">
            <a:avLst/>
          </a:prstGeom>
        </p:spPr>
      </p:pic>
      <p:sp>
        <p:nvSpPr>
          <p:cNvPr id="3" name="Title 2">
            <a:extLst>
              <a:ext uri="{FF2B5EF4-FFF2-40B4-BE49-F238E27FC236}">
                <a16:creationId xmlns:a16="http://schemas.microsoft.com/office/drawing/2014/main" id="{39E4F8E4-44BF-1D9A-86FA-BE90AABB9F7F}"/>
              </a:ext>
            </a:extLst>
          </p:cNvPr>
          <p:cNvSpPr txBox="1">
            <a:spLocks/>
          </p:cNvSpPr>
          <p:nvPr/>
        </p:nvSpPr>
        <p:spPr>
          <a:xfrm>
            <a:off x="359228" y="4798627"/>
            <a:ext cx="4297463" cy="1188720"/>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Εκκλησία Αποστόλου Λουκά και Δημοτικό Σχολείο</a:t>
            </a:r>
            <a:endParaRPr kumimoji="0" lang="en-US"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defTabSz="457200">
              <a:spcAft>
                <a:spcPts val="600"/>
              </a:spcAft>
            </a:pPr>
            <a:endParaRPr lang="en-US" sz="2600" cap="all" dirty="0">
              <a:solidFill>
                <a:schemeClr val="tx1">
                  <a:lumMod val="75000"/>
                  <a:lumOff val="25000"/>
                </a:schemeClr>
              </a:solidFill>
            </a:endParaRPr>
          </a:p>
        </p:txBody>
      </p:sp>
    </p:spTree>
    <p:extLst>
      <p:ext uri="{BB962C8B-B14F-4D97-AF65-F5344CB8AC3E}">
        <p14:creationId xmlns:p14="http://schemas.microsoft.com/office/powerpoint/2010/main" val="2435175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E0760D7E-6A7A-1E65-C5E5-5CE7EF7F789C}"/>
            </a:ext>
          </a:extLst>
        </p:cNvPr>
        <p:cNvGrpSpPr/>
        <p:nvPr/>
      </p:nvGrpSpPr>
      <p:grpSpPr>
        <a:xfrm>
          <a:off x="0" y="0"/>
          <a:ext cx="0" cy="0"/>
          <a:chOff x="0" y="0"/>
          <a:chExt cx="0" cy="0"/>
        </a:xfrm>
      </p:grpSpPr>
      <p:sp>
        <p:nvSpPr>
          <p:cNvPr id="6" name="Text Placeholder 7"/>
          <p:cNvSpPr txBox="1">
            <a:spLocks/>
          </p:cNvSpPr>
          <p:nvPr/>
        </p:nvSpPr>
        <p:spPr>
          <a:xfrm rot="10800000" flipV="1">
            <a:off x="423589" y="799952"/>
            <a:ext cx="5338134" cy="963533"/>
          </a:xfrm>
          <a:prstGeom prst="rect">
            <a:avLst/>
          </a:prstGeom>
          <a:solidFill>
            <a:srgbClr val="009EDE"/>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l-GR" sz="3200" b="1" dirty="0">
                <a:solidFill>
                  <a:prstClr val="white"/>
                </a:solidFill>
                <a:latin typeface="Arial" panose="020B0604020202020204" pitchFamily="34" charset="0"/>
                <a:cs typeface="Arial" panose="020B0604020202020204" pitchFamily="34" charset="0"/>
              </a:rPr>
              <a:t>Α’ ΓΥΜΝΑΣΙΟΝ  ΑΡΡΕΝΩΝ</a:t>
            </a:r>
            <a:r>
              <a:rPr lang="en-US" sz="3200" b="1" dirty="0">
                <a:solidFill>
                  <a:prstClr val="white"/>
                </a:solidFill>
                <a:latin typeface="Arial" panose="020B0604020202020204" pitchFamily="34" charset="0"/>
                <a:cs typeface="Arial" panose="020B0604020202020204" pitchFamily="34" charset="0"/>
              </a:rPr>
              <a:t> </a:t>
            </a:r>
            <a:r>
              <a:rPr lang="el-GR" sz="3200" b="1" dirty="0">
                <a:solidFill>
                  <a:prstClr val="white"/>
                </a:solidFill>
                <a:latin typeface="Arial" panose="020B0604020202020204" pitchFamily="34" charset="0"/>
                <a:cs typeface="Arial" panose="020B0604020202020204" pitchFamily="34" charset="0"/>
              </a:rPr>
              <a:t>ΑΜΜΟΧΩΣΤΟΥ</a:t>
            </a:r>
          </a:p>
        </p:txBody>
      </p:sp>
      <p:sp>
        <p:nvSpPr>
          <p:cNvPr id="2" name="Text Placeholder 9">
            <a:extLst>
              <a:ext uri="{FF2B5EF4-FFF2-40B4-BE49-F238E27FC236}">
                <a16:creationId xmlns:a16="http://schemas.microsoft.com/office/drawing/2014/main" id="{D316305C-FF95-4D40-03CA-E39CC555B92F}"/>
              </a:ext>
            </a:extLst>
          </p:cNvPr>
          <p:cNvSpPr txBox="1">
            <a:spLocks/>
          </p:cNvSpPr>
          <p:nvPr/>
        </p:nvSpPr>
        <p:spPr>
          <a:xfrm>
            <a:off x="6095998" y="799951"/>
            <a:ext cx="5672410" cy="967947"/>
          </a:xfrm>
          <a:prstGeom prst="rect">
            <a:avLst/>
          </a:prstGeom>
          <a:solidFill>
            <a:srgbClr val="009EDE"/>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l-GR" sz="3200" b="1" dirty="0">
                <a:solidFill>
                  <a:prstClr val="white"/>
                </a:solidFill>
                <a:latin typeface="Arial" panose="020B0604020202020204" pitchFamily="34" charset="0"/>
                <a:cs typeface="Arial" panose="020B0604020202020204" pitchFamily="34" charset="0"/>
              </a:rPr>
              <a:t>ΛΑΝΙΤΕΙΟΝ ΕΛΛΗΝΙΚΟΝ ΓΥΜΝΑΣΙΟΝ</a:t>
            </a:r>
            <a:endParaRPr lang="en-US" sz="3200" b="1" dirty="0">
              <a:solidFill>
                <a:prstClr val="whit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7A74BCD-9913-1702-9111-7AE0DC153BDA}"/>
              </a:ext>
            </a:extLst>
          </p:cNvPr>
          <p:cNvPicPr>
            <a:picLocks noChangeAspect="1"/>
          </p:cNvPicPr>
          <p:nvPr/>
        </p:nvPicPr>
        <p:blipFill>
          <a:blip r:embed="rId3"/>
          <a:stretch>
            <a:fillRect/>
          </a:stretch>
        </p:blipFill>
        <p:spPr>
          <a:xfrm>
            <a:off x="423589" y="1992086"/>
            <a:ext cx="5338135" cy="4713515"/>
          </a:xfrm>
          <a:prstGeom prst="rect">
            <a:avLst/>
          </a:prstGeom>
        </p:spPr>
      </p:pic>
      <p:pic>
        <p:nvPicPr>
          <p:cNvPr id="4" name="Picture 3">
            <a:extLst>
              <a:ext uri="{FF2B5EF4-FFF2-40B4-BE49-F238E27FC236}">
                <a16:creationId xmlns:a16="http://schemas.microsoft.com/office/drawing/2014/main" id="{6FB09B06-A54D-D8B6-CD8D-0A790F59589A}"/>
              </a:ext>
            </a:extLst>
          </p:cNvPr>
          <p:cNvPicPr>
            <a:picLocks noChangeAspect="1"/>
          </p:cNvPicPr>
          <p:nvPr/>
        </p:nvPicPr>
        <p:blipFill>
          <a:blip r:embed="rId4"/>
          <a:stretch>
            <a:fillRect/>
          </a:stretch>
        </p:blipFill>
        <p:spPr>
          <a:xfrm>
            <a:off x="6095998" y="1992086"/>
            <a:ext cx="5672409" cy="4713515"/>
          </a:xfrm>
          <a:prstGeom prst="rect">
            <a:avLst/>
          </a:prstGeom>
        </p:spPr>
      </p:pic>
    </p:spTree>
    <p:extLst>
      <p:ext uri="{BB962C8B-B14F-4D97-AF65-F5344CB8AC3E}">
        <p14:creationId xmlns:p14="http://schemas.microsoft.com/office/powerpoint/2010/main" val="214185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02C57768-369B-5866-FB76-80D6F5C9FE6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51D94CC-4BE1-7DB5-99AA-48C3E6EEEEC5}"/>
              </a:ext>
            </a:extLst>
          </p:cNvPr>
          <p:cNvSpPr txBox="1"/>
          <p:nvPr/>
        </p:nvSpPr>
        <p:spPr>
          <a:xfrm>
            <a:off x="381000" y="762392"/>
            <a:ext cx="11408229" cy="5719514"/>
          </a:xfrm>
          <a:prstGeom prst="rect">
            <a:avLst/>
          </a:prstGeom>
          <a:noFill/>
        </p:spPr>
        <p:txBody>
          <a:bodyPr wrap="square">
            <a:spAutoFit/>
          </a:bodyPr>
          <a:lstStyle/>
          <a:p>
            <a:pPr algn="ctr" fontAlgn="base"/>
            <a:r>
              <a:rPr lang="el-GR" sz="3200" b="1" dirty="0">
                <a:solidFill>
                  <a:prstClr val="white"/>
                </a:solidFill>
                <a:latin typeface="Arial" panose="020B0604020202020204" pitchFamily="34" charset="0"/>
                <a:ea typeface="Times New Roman" panose="02020603050405020304" pitchFamily="18" charset="0"/>
                <a:cs typeface="Arial" panose="020B0604020202020204" pitchFamily="34" charset="0"/>
              </a:rPr>
              <a:t>ΠΥΡΗΝΙΚΗ ΑΣΦΑΛΕΙΑ, ΔΙΠΛΩΜΑΤΙΑ ΚΑΙ ΠΟΛΙΤΙΚΗ</a:t>
            </a:r>
            <a:endParaRPr lang="en-US" sz="3200"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algn="ctr" fontAlgn="base"/>
            <a:endParaRPr lang="el-GR" b="1" dirty="0">
              <a:solidFill>
                <a:prstClr val="white"/>
              </a:solidFill>
              <a:latin typeface="Arial" panose="020B0604020202020204" pitchFamily="34" charset="0"/>
              <a:ea typeface="Times New Roman" panose="02020603050405020304" pitchFamily="18" charset="0"/>
              <a:cs typeface="Arial" panose="020B0604020202020204" pitchFamily="34" charset="0"/>
            </a:endParaRPr>
          </a:p>
          <a:p>
            <a:pPr algn="ctr" fontAlgn="base"/>
            <a:r>
              <a:rPr lang="el-GR" sz="2400" b="1" dirty="0">
                <a:solidFill>
                  <a:prstClr val="white"/>
                </a:solidFill>
                <a:latin typeface="Arial" panose="020B0604020202020204" pitchFamily="34" charset="0"/>
                <a:ea typeface="Times New Roman" panose="02020603050405020304" pitchFamily="18" charset="0"/>
                <a:cs typeface="Arial" panose="020B0604020202020204" pitchFamily="34" charset="0"/>
              </a:rPr>
              <a:t>ΠΕΡΙΕΧΟΜΕΝΑ </a:t>
            </a:r>
          </a:p>
          <a:p>
            <a:pPr marL="226695">
              <a:lnSpc>
                <a:spcPts val="1600"/>
              </a:lnSpc>
              <a:spcAft>
                <a:spcPts val="600"/>
              </a:spcAft>
            </a:pPr>
            <a:endParaRPr lang="el-GR" b="1" kern="100" dirty="0">
              <a:solidFill>
                <a:prstClr val="white"/>
              </a:solidFill>
              <a:latin typeface="Arial" panose="020B0604020202020204" pitchFamily="34" charset="0"/>
              <a:ea typeface="Calibri" panose="020F0502020204030204" pitchFamily="34" charset="0"/>
            </a:endParaRPr>
          </a:p>
          <a:p>
            <a:pPr marL="226695">
              <a:lnSpc>
                <a:spcPts val="1600"/>
              </a:lnSpc>
              <a:spcAft>
                <a:spcPts val="600"/>
              </a:spcAft>
            </a:pPr>
            <a:endParaRPr lang="el-GR" b="1" kern="100" dirty="0">
              <a:solidFill>
                <a:prstClr val="white"/>
              </a:solidFill>
              <a:latin typeface="Arial" panose="020B0604020202020204" pitchFamily="34" charset="0"/>
              <a:ea typeface="Calibri" panose="020F0502020204030204" pitchFamily="34" charset="0"/>
            </a:endParaRPr>
          </a:p>
          <a:p>
            <a:pPr marL="569595" indent="-342900">
              <a:lnSpc>
                <a:spcPts val="1800"/>
              </a:lnSpc>
              <a:spcAft>
                <a:spcPts val="600"/>
              </a:spcAft>
              <a:buFont typeface="Arial" panose="020B0604020202020204" pitchFamily="34" charset="0"/>
              <a:buChar char="•"/>
            </a:pPr>
            <a:r>
              <a:rPr lang="el-GR" b="1" kern="100" dirty="0">
                <a:solidFill>
                  <a:prstClr val="white"/>
                </a:solidFill>
                <a:latin typeface="Arial" panose="020B0604020202020204" pitchFamily="34" charset="0"/>
                <a:ea typeface="Calibri" panose="020F0502020204030204" pitchFamily="34" charset="0"/>
              </a:rPr>
              <a:t>ΡΑΔΙΕΝΕΡΓΕΙΑ: Ιστορική Ανασκόπηση</a:t>
            </a:r>
            <a:r>
              <a:rPr lang="en-US" b="1" kern="100" dirty="0">
                <a:solidFill>
                  <a:prstClr val="white"/>
                </a:solidFill>
                <a:latin typeface="Arial" panose="020B0604020202020204" pitchFamily="34" charset="0"/>
                <a:ea typeface="Calibri" panose="020F0502020204030204" pitchFamily="34" charset="0"/>
              </a:rPr>
              <a:t>, </a:t>
            </a:r>
            <a:r>
              <a:rPr lang="el-GR" b="1" kern="100" dirty="0">
                <a:solidFill>
                  <a:prstClr val="white"/>
                </a:solidFill>
                <a:latin typeface="Arial" panose="020B0604020202020204" pitchFamily="34" charset="0"/>
                <a:ea typeface="Calibri" panose="020F0502020204030204" pitchFamily="34" charset="0"/>
              </a:rPr>
              <a:t>Εφαρμογές, Κίνδυνοι, Αντιδράσεις</a:t>
            </a:r>
            <a:endParaRPr lang="en-US" kern="100" dirty="0">
              <a:solidFill>
                <a:prstClr val="white"/>
              </a:solidFill>
              <a:latin typeface="Arial" panose="020B0604020202020204" pitchFamily="34" charset="0"/>
              <a:ea typeface="Calibri" panose="020F0502020204030204" pitchFamily="34" charset="0"/>
            </a:endParaRPr>
          </a:p>
          <a:p>
            <a:pPr marL="569595" indent="-342900">
              <a:lnSpc>
                <a:spcPts val="1800"/>
              </a:lnSpc>
              <a:spcAft>
                <a:spcPts val="600"/>
              </a:spcAft>
              <a:buFont typeface="Arial" panose="020B0604020202020204" pitchFamily="34" charset="0"/>
              <a:buChar char="•"/>
            </a:pPr>
            <a:r>
              <a:rPr lang="en-US" b="1" kern="100" dirty="0">
                <a:solidFill>
                  <a:prstClr val="white"/>
                </a:solidFill>
                <a:latin typeface="Arial" panose="020B0604020202020204" pitchFamily="34" charset="0"/>
                <a:ea typeface="Calibri" panose="020F0502020204030204" pitchFamily="34" charset="0"/>
              </a:rPr>
              <a:t>Atoms for Peace, </a:t>
            </a:r>
            <a:r>
              <a:rPr lang="el-GR" b="1" kern="100" dirty="0">
                <a:solidFill>
                  <a:prstClr val="white"/>
                </a:solidFill>
                <a:latin typeface="Arial" panose="020B0604020202020204" pitchFamily="34" charset="0"/>
                <a:ea typeface="Calibri" panose="020F0502020204030204" pitchFamily="34" charset="0"/>
              </a:rPr>
              <a:t>Διεθνής Υπηρεσία Ατομικής Ενέργειας, IAEA</a:t>
            </a:r>
            <a:endParaRPr lang="en-US" kern="100" dirty="0">
              <a:solidFill>
                <a:prstClr val="white"/>
              </a:solidFill>
              <a:latin typeface="Arial" panose="020B0604020202020204" pitchFamily="34" charset="0"/>
              <a:ea typeface="Calibri" panose="020F0502020204030204" pitchFamily="34" charset="0"/>
            </a:endParaRPr>
          </a:p>
          <a:p>
            <a:pPr marL="569595" indent="-342900">
              <a:lnSpc>
                <a:spcPts val="1800"/>
              </a:lnSpc>
              <a:spcAft>
                <a:spcPts val="600"/>
              </a:spcAft>
              <a:buFont typeface="Arial" panose="020B0604020202020204" pitchFamily="34" charset="0"/>
              <a:buChar char="•"/>
            </a:pPr>
            <a:r>
              <a:rPr lang="el-GR" b="1" kern="100" dirty="0">
                <a:solidFill>
                  <a:prstClr val="white"/>
                </a:solidFill>
                <a:latin typeface="Arial" panose="020B0604020202020204" pitchFamily="34" charset="0"/>
                <a:ea typeface="Calibri" panose="020F0502020204030204" pitchFamily="34" charset="0"/>
              </a:rPr>
              <a:t>ΠΥΡΗΝΙΚΑ ΟΠΛΑ: Σημερινή Κατάσταση </a:t>
            </a:r>
          </a:p>
          <a:p>
            <a:pPr marL="569595" indent="-342900">
              <a:lnSpc>
                <a:spcPts val="1800"/>
              </a:lnSpc>
              <a:spcAft>
                <a:spcPts val="600"/>
              </a:spcAft>
              <a:buFont typeface="Arial" panose="020B0604020202020204" pitchFamily="34" charset="0"/>
              <a:buChar char="•"/>
            </a:pPr>
            <a:r>
              <a:rPr lang="el-GR" b="1" kern="100" dirty="0">
                <a:solidFill>
                  <a:prstClr val="white"/>
                </a:solidFill>
                <a:latin typeface="Arial" panose="020B0604020202020204" pitchFamily="34" charset="0"/>
                <a:ea typeface="Calibri" panose="020F0502020204030204" pitchFamily="34" charset="0"/>
              </a:rPr>
              <a:t>ΠΥΡΗΝΙΚΗ ΟΜΠΡΕΛΛΑ και «αμοιβαία εξασφαλισμένη καταστροφή» ή MAD</a:t>
            </a:r>
            <a:endParaRPr lang="en-US" kern="100" dirty="0">
              <a:solidFill>
                <a:prstClr val="white"/>
              </a:solidFill>
              <a:latin typeface="Arial" panose="020B0604020202020204" pitchFamily="34" charset="0"/>
              <a:ea typeface="Calibri" panose="020F0502020204030204" pitchFamily="34" charset="0"/>
            </a:endParaRPr>
          </a:p>
          <a:p>
            <a:pPr marL="569595" indent="-342900">
              <a:lnSpc>
                <a:spcPts val="1800"/>
              </a:lnSpc>
              <a:spcAft>
                <a:spcPts val="600"/>
              </a:spcAft>
              <a:buFont typeface="Arial" panose="020B0604020202020204" pitchFamily="34" charset="0"/>
              <a:buChar char="•"/>
            </a:pPr>
            <a:r>
              <a:rPr lang="el-GR" b="1" kern="100" dirty="0">
                <a:solidFill>
                  <a:prstClr val="white"/>
                </a:solidFill>
                <a:latin typeface="Arial" panose="020B0604020202020204" pitchFamily="34" charset="0"/>
                <a:ea typeface="Calibri" panose="020F0502020204030204" pitchFamily="34" charset="0"/>
              </a:rPr>
              <a:t>ΠΥΡΗΝΙΚΗ ΔΙΠΛΩΜΑΤΙΑ: Ιστορική Ανασκόπηση</a:t>
            </a:r>
            <a:endParaRPr lang="en-US" kern="100" dirty="0">
              <a:solidFill>
                <a:prstClr val="white"/>
              </a:solidFill>
              <a:latin typeface="Arial" panose="020B0604020202020204" pitchFamily="34" charset="0"/>
              <a:ea typeface="Calibri" panose="020F0502020204030204" pitchFamily="34" charset="0"/>
            </a:endParaRPr>
          </a:p>
          <a:p>
            <a:pPr marL="569595" indent="-342900">
              <a:lnSpc>
                <a:spcPts val="1800"/>
              </a:lnSpc>
              <a:spcAft>
                <a:spcPts val="600"/>
              </a:spcAft>
              <a:buFont typeface="Arial" panose="020B0604020202020204" pitchFamily="34" charset="0"/>
              <a:buChar char="•"/>
            </a:pPr>
            <a:r>
              <a:rPr lang="el-GR" b="1" kern="100" dirty="0">
                <a:solidFill>
                  <a:prstClr val="white"/>
                </a:solidFill>
                <a:latin typeface="Arial" panose="020B0604020202020204" pitchFamily="34" charset="0"/>
                <a:ea typeface="Calibri" panose="020F0502020204030204" pitchFamily="34" charset="0"/>
              </a:rPr>
              <a:t>Τα παραδείγματα της ΒΟΡΕΙΑΣ ΚΟΡΕΑΣ και του ΙΡΑΝ </a:t>
            </a:r>
            <a:endParaRPr lang="en-GB" b="1" kern="100" dirty="0">
              <a:solidFill>
                <a:prstClr val="white"/>
              </a:solidFill>
              <a:latin typeface="Arial" panose="020B0604020202020204" pitchFamily="34" charset="0"/>
              <a:ea typeface="Calibri" panose="020F0502020204030204" pitchFamily="34" charset="0"/>
            </a:endParaRPr>
          </a:p>
          <a:p>
            <a:pPr marL="569595" indent="-342900">
              <a:lnSpc>
                <a:spcPts val="1800"/>
              </a:lnSpc>
              <a:spcAft>
                <a:spcPts val="600"/>
              </a:spcAft>
              <a:buFont typeface="Arial" panose="020B0604020202020204" pitchFamily="34" charset="0"/>
              <a:buChar char="•"/>
            </a:pPr>
            <a:r>
              <a:rPr lang="el-GR" b="1" kern="100" dirty="0">
                <a:solidFill>
                  <a:prstClr val="white"/>
                </a:solidFill>
                <a:latin typeface="Arial" panose="020B0604020202020204" pitchFamily="34" charset="0"/>
                <a:ea typeface="Calibri" panose="020F0502020204030204" pitchFamily="34" charset="0"/>
              </a:rPr>
              <a:t>ΠΥΡΗΝΙΚΟ ΔΟΓΜΑ </a:t>
            </a:r>
            <a:endParaRPr lang="en-US" kern="100" dirty="0">
              <a:solidFill>
                <a:prstClr val="white"/>
              </a:solidFill>
              <a:latin typeface="Arial" panose="020B0604020202020204" pitchFamily="34" charset="0"/>
              <a:ea typeface="Calibri" panose="020F0502020204030204" pitchFamily="34" charset="0"/>
            </a:endParaRPr>
          </a:p>
          <a:p>
            <a:pPr marL="569595" indent="-342900">
              <a:lnSpc>
                <a:spcPts val="1800"/>
              </a:lnSpc>
              <a:spcAft>
                <a:spcPts val="600"/>
              </a:spcAft>
              <a:buFont typeface="Arial" panose="020B0604020202020204" pitchFamily="34" charset="0"/>
              <a:buChar char="•"/>
            </a:pPr>
            <a:r>
              <a:rPr lang="el-GR" b="1" kern="100" dirty="0">
                <a:solidFill>
                  <a:prstClr val="white"/>
                </a:solidFill>
                <a:latin typeface="Arial" panose="020B0604020202020204" pitchFamily="34" charset="0"/>
                <a:ea typeface="Calibri" panose="020F0502020204030204" pitchFamily="34" charset="0"/>
              </a:rPr>
              <a:t>ΠΥΡΗΝΙΚΗ ΑΣΦΑΛΕΙΑ</a:t>
            </a:r>
            <a:r>
              <a:rPr lang="en-US" b="1" kern="100" dirty="0">
                <a:solidFill>
                  <a:prstClr val="white"/>
                </a:solidFill>
                <a:latin typeface="Arial" panose="020B0604020202020204" pitchFamily="34" charset="0"/>
                <a:ea typeface="Calibri" panose="020F0502020204030204" pitchFamily="34" charset="0"/>
              </a:rPr>
              <a:t>: O</a:t>
            </a:r>
            <a:r>
              <a:rPr lang="el-GR" b="1" kern="100" dirty="0">
                <a:solidFill>
                  <a:prstClr val="white"/>
                </a:solidFill>
                <a:latin typeface="Arial" panose="020B0604020202020204" pitchFamily="34" charset="0"/>
                <a:ea typeface="Calibri" panose="020F0502020204030204" pitchFamily="34" charset="0"/>
              </a:rPr>
              <a:t> ρόλος της Επιστήμης</a:t>
            </a:r>
            <a:endParaRPr lang="en-US" kern="100" dirty="0">
              <a:solidFill>
                <a:prstClr val="white"/>
              </a:solidFill>
              <a:latin typeface="Arial" panose="020B0604020202020204" pitchFamily="34" charset="0"/>
              <a:ea typeface="Calibri" panose="020F0502020204030204" pitchFamily="34" charset="0"/>
            </a:endParaRPr>
          </a:p>
          <a:p>
            <a:pPr marL="569595" indent="-342900">
              <a:lnSpc>
                <a:spcPts val="1800"/>
              </a:lnSpc>
              <a:spcAft>
                <a:spcPts val="600"/>
              </a:spcAft>
              <a:buFont typeface="Arial" panose="020B0604020202020204" pitchFamily="34" charset="0"/>
              <a:buChar char="•"/>
            </a:pPr>
            <a:r>
              <a:rPr lang="el-GR" b="1" kern="100" dirty="0">
                <a:solidFill>
                  <a:prstClr val="white"/>
                </a:solidFill>
                <a:latin typeface="Arial" panose="020B0604020202020204" pitchFamily="34" charset="0"/>
                <a:ea typeface="Calibri" panose="020F0502020204030204" pitchFamily="34" charset="0"/>
              </a:rPr>
              <a:t>ΔΙΕΘΝΕΙΣ ΣΥΝΘΗΚΕΣ ΜΕΙΩΣΗΣ ΠΥΡΗΝΙΚΩΝ ΟΠΛΩΝ</a:t>
            </a:r>
            <a:r>
              <a:rPr lang="en-GB" b="1" kern="100" dirty="0">
                <a:solidFill>
                  <a:prstClr val="white"/>
                </a:solidFill>
                <a:latin typeface="Arial" panose="020B0604020202020204" pitchFamily="34" charset="0"/>
                <a:ea typeface="Calibri" panose="020F0502020204030204" pitchFamily="34" charset="0"/>
              </a:rPr>
              <a:t>, NPT, </a:t>
            </a:r>
            <a:r>
              <a:rPr lang="en-US" b="1" kern="100" dirty="0">
                <a:solidFill>
                  <a:prstClr val="white"/>
                </a:solidFill>
                <a:latin typeface="Arial" panose="020B0604020202020204" pitchFamily="34" charset="0"/>
                <a:ea typeface="Calibri" panose="020F0502020204030204" pitchFamily="34" charset="0"/>
              </a:rPr>
              <a:t>INF, </a:t>
            </a:r>
            <a:r>
              <a:rPr lang="de-DE" b="1" kern="100" dirty="0">
                <a:solidFill>
                  <a:prstClr val="white"/>
                </a:solidFill>
                <a:latin typeface="Arial" panose="020B0604020202020204" pitchFamily="34" charset="0"/>
                <a:ea typeface="Calibri" panose="020F0502020204030204" pitchFamily="34" charset="0"/>
              </a:rPr>
              <a:t>CTBT, TPNW </a:t>
            </a:r>
            <a:endParaRPr lang="en-US" kern="100" dirty="0">
              <a:solidFill>
                <a:prstClr val="white"/>
              </a:solidFill>
              <a:latin typeface="Arial" panose="020B0604020202020204" pitchFamily="34" charset="0"/>
              <a:ea typeface="Calibri" panose="020F0502020204030204" pitchFamily="34" charset="0"/>
            </a:endParaRPr>
          </a:p>
          <a:p>
            <a:pPr marL="569595" indent="-342900">
              <a:lnSpc>
                <a:spcPts val="1800"/>
              </a:lnSpc>
              <a:spcAft>
                <a:spcPts val="600"/>
              </a:spcAft>
              <a:buFont typeface="Arial" panose="020B0604020202020204" pitchFamily="34" charset="0"/>
              <a:buChar char="•"/>
            </a:pPr>
            <a:r>
              <a:rPr lang="el-GR" b="1" kern="100" dirty="0">
                <a:solidFill>
                  <a:prstClr val="white"/>
                </a:solidFill>
                <a:latin typeface="Arial" panose="020B0604020202020204" pitchFamily="34" charset="0"/>
                <a:ea typeface="Calibri" panose="020F0502020204030204" pitchFamily="34" charset="0"/>
              </a:rPr>
              <a:t>Η ΟΡΓΑΝΩΣΗ </a:t>
            </a:r>
            <a:r>
              <a:rPr lang="en-US" b="1" kern="100" dirty="0">
                <a:solidFill>
                  <a:prstClr val="white"/>
                </a:solidFill>
                <a:latin typeface="Arial" panose="020B0604020202020204" pitchFamily="34" charset="0"/>
                <a:ea typeface="Calibri" panose="020F0502020204030204" pitchFamily="34" charset="0"/>
              </a:rPr>
              <a:t>CTBT</a:t>
            </a:r>
            <a:r>
              <a:rPr lang="el-GR" b="1" kern="100" dirty="0">
                <a:solidFill>
                  <a:prstClr val="white"/>
                </a:solidFill>
                <a:latin typeface="Arial" panose="020B0604020202020204" pitchFamily="34" charset="0"/>
                <a:ea typeface="Calibri" panose="020F0502020204030204" pitchFamily="34" charset="0"/>
              </a:rPr>
              <a:t>Ο</a:t>
            </a:r>
            <a:endParaRPr lang="en-US" kern="100" dirty="0">
              <a:solidFill>
                <a:prstClr val="white"/>
              </a:solidFill>
              <a:latin typeface="Arial" panose="020B0604020202020204" pitchFamily="34" charset="0"/>
              <a:ea typeface="Calibri" panose="020F0502020204030204" pitchFamily="34" charset="0"/>
            </a:endParaRPr>
          </a:p>
          <a:p>
            <a:pPr marL="569595" indent="-342900">
              <a:lnSpc>
                <a:spcPts val="1800"/>
              </a:lnSpc>
              <a:spcAft>
                <a:spcPts val="600"/>
              </a:spcAft>
              <a:buFont typeface="Arial" panose="020B0604020202020204" pitchFamily="34" charset="0"/>
              <a:buChar char="•"/>
            </a:pPr>
            <a:r>
              <a:rPr lang="el-GR" b="1" kern="100" dirty="0">
                <a:solidFill>
                  <a:prstClr val="white"/>
                </a:solidFill>
                <a:latin typeface="Arial" panose="020B0604020202020204" pitchFamily="34" charset="0"/>
                <a:ea typeface="Calibri" panose="020F0502020204030204" pitchFamily="34" charset="0"/>
              </a:rPr>
              <a:t>ΜΕΘΟΔΟΙ ΕΠΙΤΗΡΗΣΗΣ, ΤΕΧΝΙΚΑ ΣΥΣΤΗΜΑΤΑ, ΠΟΛΙΤΙΚΕΣ</a:t>
            </a:r>
            <a:endParaRPr lang="en-GB" b="1" kern="100" dirty="0">
              <a:solidFill>
                <a:prstClr val="white"/>
              </a:solidFill>
              <a:latin typeface="Arial" panose="020B0604020202020204" pitchFamily="34" charset="0"/>
              <a:ea typeface="Calibri" panose="020F0502020204030204" pitchFamily="34" charset="0"/>
            </a:endParaRPr>
          </a:p>
          <a:p>
            <a:pPr marL="569595" indent="-342900">
              <a:lnSpc>
                <a:spcPts val="1800"/>
              </a:lnSpc>
              <a:spcAft>
                <a:spcPts val="600"/>
              </a:spcAft>
              <a:buFont typeface="Arial" panose="020B0604020202020204" pitchFamily="34" charset="0"/>
              <a:buChar char="•"/>
            </a:pPr>
            <a:r>
              <a:rPr lang="el-GR" b="1" kern="100" dirty="0">
                <a:solidFill>
                  <a:prstClr val="white"/>
                </a:solidFill>
                <a:latin typeface="Arial" panose="020B0604020202020204" pitchFamily="34" charset="0"/>
                <a:ea typeface="Calibri" panose="020F0502020204030204" pitchFamily="34" charset="0"/>
              </a:rPr>
              <a:t>ΠΥΡΗΝΙΚΟΙ ΣΤΑΘΜΟΙ ΠΑΡΑΓΩΓΗΣ ΗΛΕΚΤΡΙΚΗΣ ΕΝΕΡΓΕΙΑΣ</a:t>
            </a:r>
            <a:endParaRPr lang="en-US" kern="100" dirty="0">
              <a:solidFill>
                <a:prstClr val="white"/>
              </a:solidFill>
              <a:latin typeface="Arial" panose="020B0604020202020204" pitchFamily="34" charset="0"/>
              <a:ea typeface="Calibri" panose="020F0502020204030204" pitchFamily="34" charset="0"/>
            </a:endParaRPr>
          </a:p>
          <a:p>
            <a:pPr marL="569595" indent="-342900">
              <a:lnSpc>
                <a:spcPts val="1800"/>
              </a:lnSpc>
              <a:spcAft>
                <a:spcPts val="600"/>
              </a:spcAft>
              <a:buFont typeface="Arial" panose="020B0604020202020204" pitchFamily="34" charset="0"/>
              <a:buChar char="•"/>
            </a:pPr>
            <a:r>
              <a:rPr lang="el-GR" b="1" dirty="0">
                <a:solidFill>
                  <a:prstClr val="white"/>
                </a:solidFill>
                <a:latin typeface="Arial" panose="020B0604020202020204" pitchFamily="34" charset="0"/>
              </a:rPr>
              <a:t>Το Άκκουγιου </a:t>
            </a:r>
            <a:r>
              <a:rPr lang="el-GR" b="1" kern="100" dirty="0">
                <a:solidFill>
                  <a:prstClr val="white"/>
                </a:solidFill>
                <a:latin typeface="Arial" panose="020B0604020202020204" pitchFamily="34" charset="0"/>
                <a:ea typeface="Calibri" panose="020F0502020204030204" pitchFamily="34" charset="0"/>
              </a:rPr>
              <a:t>και εμείς</a:t>
            </a:r>
            <a:endParaRPr lang="en-US" kern="100" dirty="0">
              <a:solidFill>
                <a:prstClr val="white"/>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637998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DD3CA413-66CF-4360-49D2-F56078EE839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D9CBC27-F0F0-932E-20DE-C7BA32BDFF6E}"/>
              </a:ext>
            </a:extLst>
          </p:cNvPr>
          <p:cNvSpPr txBox="1"/>
          <p:nvPr/>
        </p:nvSpPr>
        <p:spPr>
          <a:xfrm>
            <a:off x="341576" y="1001733"/>
            <a:ext cx="10956324" cy="4854534"/>
          </a:xfrm>
          <a:prstGeom prst="rect">
            <a:avLst/>
          </a:prstGeom>
          <a:noFill/>
        </p:spPr>
        <p:txBody>
          <a:bodyPr wrap="square">
            <a:spAutoFit/>
          </a:bodyPr>
          <a:lstStyle/>
          <a:p>
            <a:pPr algn="ctr">
              <a:lnSpc>
                <a:spcPct val="107000"/>
              </a:lnSpc>
              <a:spcAft>
                <a:spcPts val="800"/>
              </a:spcAft>
            </a:pPr>
            <a:r>
              <a:rPr lang="el-GR" sz="2400" b="1" kern="100" dirty="0">
                <a:solidFill>
                  <a:prstClr val="white"/>
                </a:solidFill>
                <a:latin typeface="Arial" panose="020B0604020202020204" pitchFamily="34" charset="0"/>
                <a:ea typeface="Calibri" panose="020F0502020204030204" pitchFamily="34" charset="0"/>
                <a:cs typeface="Arial" panose="020B0604020202020204" pitchFamily="34" charset="0"/>
              </a:rPr>
              <a:t>ΡΑΔΙΕΝΕΡΓΕΙΑ:</a:t>
            </a:r>
            <a:r>
              <a:rPr lang="en-US" sz="2400" b="1" kern="1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l-GR" sz="2400" b="1" kern="100" dirty="0">
                <a:solidFill>
                  <a:prstClr val="white"/>
                </a:solidFill>
                <a:latin typeface="Arial" panose="020B0604020202020204" pitchFamily="34" charset="0"/>
                <a:ea typeface="Calibri" panose="020F0502020204030204" pitchFamily="34" charset="0"/>
                <a:cs typeface="Arial" panose="020B0604020202020204" pitchFamily="34" charset="0"/>
              </a:rPr>
              <a:t>ΙΣΤΟΡΙΚΗ ΑΝΑΣΚΟΠΗΣΗ</a:t>
            </a:r>
          </a:p>
          <a:p>
            <a:pPr>
              <a:lnSpc>
                <a:spcPct val="107000"/>
              </a:lnSpc>
              <a:spcAft>
                <a:spcPts val="800"/>
              </a:spcAft>
            </a:pPr>
            <a:endParaRPr lang="el-GR" b="1"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pPr>
            <a:r>
              <a:rPr lang="el-GR" b="1" kern="100" dirty="0">
                <a:solidFill>
                  <a:prstClr val="white"/>
                </a:solidFill>
                <a:latin typeface="Arial" panose="020B0604020202020204" pitchFamily="34" charset="0"/>
                <a:ea typeface="Calibri" panose="020F0502020204030204" pitchFamily="34" charset="0"/>
              </a:rPr>
              <a:t>Ραδιενέργεια</a:t>
            </a:r>
            <a:r>
              <a:rPr lang="el-GR" kern="100" dirty="0">
                <a:solidFill>
                  <a:prstClr val="white"/>
                </a:solidFill>
                <a:latin typeface="Arial" panose="020B0604020202020204" pitchFamily="34" charset="0"/>
                <a:ea typeface="Calibri" panose="020F0502020204030204" pitchFamily="34" charset="0"/>
              </a:rPr>
              <a:t> είναι το φαινόμενο της εκπομπής </a:t>
            </a:r>
            <a:r>
              <a:rPr lang="el-GR" b="1" kern="100" dirty="0">
                <a:solidFill>
                  <a:prstClr val="white"/>
                </a:solidFill>
                <a:latin typeface="Arial" panose="020B0604020202020204" pitchFamily="34" charset="0"/>
                <a:ea typeface="Calibri" panose="020F0502020204030204" pitchFamily="34" charset="0"/>
                <a:hlinkClick r:id="rId3" tooltip="Ηλεκτρομαγνητική ακτινοβολία">
                  <a:extLst>
                    <a:ext uri="{A12FA001-AC4F-418D-AE19-62706E023703}">
                      <ahyp:hlinkClr xmlns:ahyp="http://schemas.microsoft.com/office/drawing/2018/hyperlinkcolor" val="tx"/>
                    </a:ext>
                  </a:extLst>
                </a:hlinkClick>
              </a:rPr>
              <a:t>ηλεκτρομαγνητικής ακτινοβολίας</a:t>
            </a:r>
            <a:r>
              <a:rPr lang="el-GR" b="1" kern="100" dirty="0">
                <a:solidFill>
                  <a:prstClr val="white"/>
                </a:solidFill>
                <a:latin typeface="Arial" panose="020B0604020202020204" pitchFamily="34" charset="0"/>
                <a:ea typeface="Calibri" panose="020F0502020204030204" pitchFamily="34" charset="0"/>
              </a:rPr>
              <a:t> ή </a:t>
            </a:r>
            <a:r>
              <a:rPr lang="el-GR" b="1" kern="100" dirty="0">
                <a:solidFill>
                  <a:prstClr val="white"/>
                </a:solidFill>
                <a:latin typeface="Arial" panose="020B0604020202020204" pitchFamily="34" charset="0"/>
                <a:ea typeface="Calibri" panose="020F0502020204030204" pitchFamily="34" charset="0"/>
                <a:hlinkClick r:id="rId4" tooltip="Σωματίδιο">
                  <a:extLst>
                    <a:ext uri="{A12FA001-AC4F-418D-AE19-62706E023703}">
                      <ahyp:hlinkClr xmlns:ahyp="http://schemas.microsoft.com/office/drawing/2018/hyperlinkcolor" val="tx"/>
                    </a:ext>
                  </a:extLst>
                </a:hlinkClick>
              </a:rPr>
              <a:t>σωματιδίων</a:t>
            </a:r>
            <a:r>
              <a:rPr lang="el-GR" b="1" kern="100" dirty="0">
                <a:solidFill>
                  <a:prstClr val="white"/>
                </a:solidFill>
                <a:latin typeface="Arial" panose="020B0604020202020204" pitchFamily="34" charset="0"/>
                <a:ea typeface="Calibri" panose="020F0502020204030204" pitchFamily="34" charset="0"/>
              </a:rPr>
              <a:t> </a:t>
            </a:r>
            <a:r>
              <a:rPr lang="el-GR" kern="100" dirty="0">
                <a:solidFill>
                  <a:prstClr val="white"/>
                </a:solidFill>
                <a:latin typeface="Arial" panose="020B0604020202020204" pitchFamily="34" charset="0"/>
                <a:ea typeface="Calibri" panose="020F0502020204030204" pitchFamily="34" charset="0"/>
              </a:rPr>
              <a:t> </a:t>
            </a:r>
          </a:p>
          <a:p>
            <a:pPr>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από τους </a:t>
            </a:r>
            <a:r>
              <a:rPr lang="el-GR" b="1" kern="100" dirty="0">
                <a:solidFill>
                  <a:prstClr val="white"/>
                </a:solidFill>
                <a:latin typeface="Arial" panose="020B0604020202020204" pitchFamily="34" charset="0"/>
                <a:ea typeface="Calibri" panose="020F0502020204030204" pitchFamily="34" charset="0"/>
                <a:hlinkClick r:id="rId5" tooltip="Ατομικός πυρήνας">
                  <a:extLst>
                    <a:ext uri="{A12FA001-AC4F-418D-AE19-62706E023703}">
                      <ahyp:hlinkClr xmlns:ahyp="http://schemas.microsoft.com/office/drawing/2018/hyperlinkcolor" val="tx"/>
                    </a:ext>
                  </a:extLst>
                </a:hlinkClick>
              </a:rPr>
              <a:t>πυρήνες</a:t>
            </a:r>
            <a:r>
              <a:rPr lang="el-GR" kern="100" dirty="0">
                <a:solidFill>
                  <a:prstClr val="white"/>
                </a:solidFill>
                <a:latin typeface="Arial" panose="020B0604020202020204" pitchFamily="34" charset="0"/>
                <a:ea typeface="Calibri" panose="020F0502020204030204" pitchFamily="34" charset="0"/>
              </a:rPr>
              <a:t> ορισμένων </a:t>
            </a:r>
            <a:r>
              <a:rPr lang="el-GR" b="1" kern="100" dirty="0">
                <a:solidFill>
                  <a:prstClr val="white"/>
                </a:solidFill>
                <a:latin typeface="Arial" panose="020B0604020202020204" pitchFamily="34" charset="0"/>
                <a:ea typeface="Calibri" panose="020F0502020204030204" pitchFamily="34" charset="0"/>
                <a:hlinkClick r:id="rId6" tooltip="Χημικά στοιχεία">
                  <a:extLst>
                    <a:ext uri="{A12FA001-AC4F-418D-AE19-62706E023703}">
                      <ahyp:hlinkClr xmlns:ahyp="http://schemas.microsoft.com/office/drawing/2018/hyperlinkcolor" val="tx"/>
                    </a:ext>
                  </a:extLst>
                </a:hlinkClick>
              </a:rPr>
              <a:t>χημικών στοιχείων</a:t>
            </a:r>
            <a:r>
              <a:rPr lang="el-GR" kern="100" dirty="0">
                <a:solidFill>
                  <a:prstClr val="white"/>
                </a:solidFill>
                <a:latin typeface="Arial" panose="020B0604020202020204" pitchFamily="34" charset="0"/>
                <a:ea typeface="Calibri" panose="020F0502020204030204" pitchFamily="34" charset="0"/>
              </a:rPr>
              <a:t>, τα οποία ονομάζονται </a:t>
            </a:r>
            <a:r>
              <a:rPr lang="el-GR" b="1" kern="100" dirty="0">
                <a:solidFill>
                  <a:prstClr val="white"/>
                </a:solidFill>
                <a:latin typeface="Arial" panose="020B0604020202020204" pitchFamily="34" charset="0"/>
                <a:ea typeface="Calibri" panose="020F0502020204030204" pitchFamily="34" charset="0"/>
              </a:rPr>
              <a:t>ραδιενεργά</a:t>
            </a:r>
            <a:r>
              <a:rPr lang="el-GR" kern="100" dirty="0">
                <a:solidFill>
                  <a:prstClr val="white"/>
                </a:solidFill>
                <a:latin typeface="Arial" panose="020B0604020202020204" pitchFamily="34" charset="0"/>
                <a:ea typeface="Calibri" panose="020F0502020204030204" pitchFamily="34" charset="0"/>
              </a:rPr>
              <a:t>. </a:t>
            </a:r>
          </a:p>
          <a:p>
            <a:pPr>
              <a:lnSpc>
                <a:spcPct val="107000"/>
              </a:lnSpc>
              <a:spcAft>
                <a:spcPts val="800"/>
              </a:spcAft>
            </a:pPr>
            <a:r>
              <a:rPr lang="el-GR" b="1" kern="100" dirty="0">
                <a:solidFill>
                  <a:prstClr val="white"/>
                </a:solidFill>
                <a:latin typeface="Arial" panose="020B0604020202020204" pitchFamily="34" charset="0"/>
                <a:ea typeface="Calibri" panose="020F0502020204030204" pitchFamily="34" charset="0"/>
              </a:rPr>
              <a:t>Γάλλος Φυσικός Ανρί Μπεκερέλ</a:t>
            </a:r>
            <a:r>
              <a:rPr lang="el-GR" kern="100" dirty="0">
                <a:solidFill>
                  <a:prstClr val="white"/>
                </a:solidFill>
                <a:latin typeface="Arial" panose="020B0604020202020204" pitchFamily="34" charset="0"/>
                <a:ea typeface="Calibri" panose="020F0502020204030204" pitchFamily="34" charset="0"/>
              </a:rPr>
              <a:t>, </a:t>
            </a:r>
            <a:r>
              <a:rPr lang="el-GR" b="1" kern="100" dirty="0">
                <a:solidFill>
                  <a:prstClr val="white"/>
                </a:solidFill>
                <a:latin typeface="Arial" panose="020B0604020202020204" pitchFamily="34" charset="0"/>
                <a:ea typeface="Calibri" panose="020F0502020204030204" pitchFamily="34" charset="0"/>
              </a:rPr>
              <a:t>1896 </a:t>
            </a:r>
            <a:endParaRPr lang="el-GR"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pPr>
            <a:r>
              <a:rPr lang="el-GR" b="1" dirty="0">
                <a:solidFill>
                  <a:prstClr val="white"/>
                </a:solidFill>
                <a:latin typeface="Arial" panose="020B0604020202020204" pitchFamily="34" charset="0"/>
                <a:ea typeface="Calibri" panose="020F0502020204030204" pitchFamily="34" charset="0"/>
              </a:rPr>
              <a:t>Ζεύγος Κιουρί, 1898</a:t>
            </a:r>
            <a:endParaRPr lang="el-GR" b="1"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pPr>
            <a:r>
              <a:rPr lang="el-GR" b="1" kern="100" dirty="0">
                <a:solidFill>
                  <a:prstClr val="white"/>
                </a:solidFill>
                <a:latin typeface="Arial" panose="020B0604020202020204" pitchFamily="34" charset="0"/>
                <a:ea typeface="Calibri" panose="020F0502020204030204" pitchFamily="34" charset="0"/>
              </a:rPr>
              <a:t>Οι Ράδερφορντ και Σόντυ, 1902:</a:t>
            </a:r>
            <a:r>
              <a:rPr lang="el-GR" kern="100" dirty="0">
                <a:solidFill>
                  <a:prstClr val="white"/>
                </a:solidFill>
                <a:latin typeface="Arial" panose="020B0604020202020204" pitchFamily="34" charset="0"/>
                <a:ea typeface="Calibri" panose="020F0502020204030204" pitchFamily="34" charset="0"/>
              </a:rPr>
              <a:t> </a:t>
            </a:r>
            <a:endParaRPr lang="en-US" kern="100" dirty="0">
              <a:solidFill>
                <a:prstClr val="white"/>
              </a:solidFill>
              <a:latin typeface="Arial" panose="020B0604020202020204" pitchFamily="34" charset="0"/>
              <a:ea typeface="Calibri" panose="020F0502020204030204" pitchFamily="34" charset="0"/>
            </a:endParaRPr>
          </a:p>
          <a:p>
            <a:pPr>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Πηγή της εκπεμπόμενης ενέργειας είναι η μερική διάσπαση των ατόμων, </a:t>
            </a:r>
          </a:p>
          <a:p>
            <a:pPr>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εκσφενδονίζοντας τεμάχιο του πυρήνα και μεταστοιχείωση σε άλλο άτομο.</a:t>
            </a:r>
          </a:p>
          <a:p>
            <a:pPr>
              <a:lnSpc>
                <a:spcPct val="107000"/>
              </a:lnSpc>
              <a:spcAft>
                <a:spcPts val="800"/>
              </a:spcAft>
            </a:pPr>
            <a:r>
              <a:rPr lang="el-GR" b="1" kern="100" dirty="0">
                <a:solidFill>
                  <a:prstClr val="white"/>
                </a:solidFill>
                <a:latin typeface="Arial" panose="020B0604020202020204" pitchFamily="34" charset="0"/>
                <a:ea typeface="Calibri" panose="020F0502020204030204" pitchFamily="34" charset="0"/>
              </a:rPr>
              <a:t>Τα σωματίδια: άλφα, βήτα</a:t>
            </a:r>
            <a:r>
              <a:rPr lang="el-GR" kern="100" dirty="0">
                <a:solidFill>
                  <a:prstClr val="white"/>
                </a:solidFill>
                <a:latin typeface="Arial" panose="020B0604020202020204" pitchFamily="34" charset="0"/>
                <a:ea typeface="Calibri" panose="020F0502020204030204" pitchFamily="34" charset="0"/>
              </a:rPr>
              <a:t> και </a:t>
            </a:r>
            <a:r>
              <a:rPr lang="el-GR" b="1" kern="100" dirty="0">
                <a:solidFill>
                  <a:prstClr val="white"/>
                </a:solidFill>
                <a:latin typeface="Arial" panose="020B0604020202020204" pitchFamily="34" charset="0"/>
                <a:ea typeface="Calibri" panose="020F0502020204030204" pitchFamily="34" charset="0"/>
              </a:rPr>
              <a:t>γάμμα </a:t>
            </a:r>
          </a:p>
          <a:p>
            <a:pPr>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Η ραδιενέργεια διακρίνεται σε Φυσική και σε Τεχνητή.</a:t>
            </a:r>
          </a:p>
          <a:p>
            <a:pPr>
              <a:lnSpc>
                <a:spcPct val="107000"/>
              </a:lnSpc>
              <a:spcAft>
                <a:spcPts val="800"/>
              </a:spcAft>
            </a:pPr>
            <a:r>
              <a:rPr lang="el-GR" kern="100" dirty="0">
                <a:solidFill>
                  <a:prstClr val="white"/>
                </a:solidFill>
                <a:latin typeface="Arial" panose="020B0604020202020204" pitchFamily="34" charset="0"/>
                <a:ea typeface="Calibri" panose="020F0502020204030204" pitchFamily="34" charset="0"/>
              </a:rPr>
              <a:t>Στη φύση υπάρχουν περίπου 300 ραδιενεργά νουκλίδια</a:t>
            </a:r>
          </a:p>
        </p:txBody>
      </p:sp>
      <p:pic>
        <p:nvPicPr>
          <p:cNvPr id="3" name="Picture 2">
            <a:extLst>
              <a:ext uri="{FF2B5EF4-FFF2-40B4-BE49-F238E27FC236}">
                <a16:creationId xmlns:a16="http://schemas.microsoft.com/office/drawing/2014/main" id="{CB4CF96C-FACD-36C1-1A98-18E89F55F80B}"/>
              </a:ext>
            </a:extLst>
          </p:cNvPr>
          <p:cNvPicPr>
            <a:picLocks noChangeAspect="1"/>
          </p:cNvPicPr>
          <p:nvPr/>
        </p:nvPicPr>
        <p:blipFill>
          <a:blip r:embed="rId7"/>
          <a:stretch>
            <a:fillRect/>
          </a:stretch>
        </p:blipFill>
        <p:spPr>
          <a:xfrm>
            <a:off x="8288867" y="2811840"/>
            <a:ext cx="3746699" cy="2810025"/>
          </a:xfrm>
          <a:prstGeom prst="rect">
            <a:avLst/>
          </a:prstGeom>
        </p:spPr>
      </p:pic>
    </p:spTree>
    <p:extLst>
      <p:ext uri="{BB962C8B-B14F-4D97-AF65-F5344CB8AC3E}">
        <p14:creationId xmlns:p14="http://schemas.microsoft.com/office/powerpoint/2010/main" val="3348315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3BE8B8F0-9E8C-7DFC-E997-BFAEFFD251F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5C73D40-ECDA-DF64-DACF-59712723F2C1}"/>
              </a:ext>
            </a:extLst>
          </p:cNvPr>
          <p:cNvSpPr txBox="1"/>
          <p:nvPr/>
        </p:nvSpPr>
        <p:spPr>
          <a:xfrm>
            <a:off x="313731" y="691683"/>
            <a:ext cx="9065635" cy="6031266"/>
          </a:xfrm>
          <a:prstGeom prst="rect">
            <a:avLst/>
          </a:prstGeom>
          <a:noFill/>
        </p:spPr>
        <p:txBody>
          <a:bodyPr wrap="square">
            <a:spAutoFit/>
          </a:bodyPr>
          <a:lstStyle/>
          <a:p>
            <a:pPr defTabSz="914400" eaLnBrk="0" fontAlgn="base" hangingPunct="0">
              <a:spcBef>
                <a:spcPct val="0"/>
              </a:spcBef>
              <a:spcAft>
                <a:spcPct val="0"/>
              </a:spcAft>
            </a:pPr>
            <a:r>
              <a:rPr lang="el-GR" altLang="en-US" dirty="0">
                <a:solidFill>
                  <a:prstClr val="white"/>
                </a:solidFill>
                <a:latin typeface="Arial" panose="020B0604020202020204" pitchFamily="34" charset="0"/>
                <a:cs typeface="Arial" panose="020B0604020202020204" pitchFamily="34" charset="0"/>
              </a:rPr>
              <a:t>Οι </a:t>
            </a:r>
            <a:r>
              <a:rPr lang="el-GR" altLang="en-US" b="1" dirty="0">
                <a:solidFill>
                  <a:prstClr val="white"/>
                </a:solidFill>
                <a:latin typeface="Arial" panose="020B0604020202020204" pitchFamily="34" charset="0"/>
                <a:cs typeface="Arial" panose="020B0604020202020204" pitchFamily="34" charset="0"/>
              </a:rPr>
              <a:t>οξείες (ΘΑΝΑΤΟΣ) </a:t>
            </a:r>
            <a:r>
              <a:rPr lang="el-GR" altLang="en-US" dirty="0">
                <a:solidFill>
                  <a:prstClr val="white"/>
                </a:solidFill>
                <a:latin typeface="Arial" panose="020B0604020202020204" pitchFamily="34" charset="0"/>
                <a:cs typeface="Arial" panose="020B0604020202020204" pitchFamily="34" charset="0"/>
              </a:rPr>
              <a:t>και </a:t>
            </a:r>
            <a:r>
              <a:rPr lang="el-GR" altLang="en-US" b="1" dirty="0">
                <a:solidFill>
                  <a:prstClr val="white"/>
                </a:solidFill>
                <a:latin typeface="Arial" panose="020B0604020202020204" pitchFamily="34" charset="0"/>
                <a:cs typeface="Arial" panose="020B0604020202020204" pitchFamily="34" charset="0"/>
              </a:rPr>
              <a:t>χρόνιες (ΚΑΡΚΙΝΟΣ) επιπτώσεις </a:t>
            </a:r>
            <a:r>
              <a:rPr lang="el-GR" altLang="en-US" dirty="0">
                <a:solidFill>
                  <a:prstClr val="white"/>
                </a:solidFill>
                <a:latin typeface="Arial" panose="020B0604020202020204" pitchFamily="34" charset="0"/>
                <a:cs typeface="Arial" panose="020B0604020202020204" pitchFamily="34" charset="0"/>
              </a:rPr>
              <a:t>της έκθεσης σε ιονίζουσα ακτινοβολία, οι οποίες αρχικά δεν ήταν γνωστές, γίνονται με την πάροδο του χρόνου και την αύξηση της γνώσης, όλο και πιο κατανοητές. </a:t>
            </a:r>
            <a:br>
              <a:rPr lang="el-GR" altLang="en-US" dirty="0">
                <a:solidFill>
                  <a:prstClr val="white"/>
                </a:solidFill>
                <a:latin typeface="Arial" panose="020B0604020202020204" pitchFamily="34" charset="0"/>
                <a:cs typeface="Arial" panose="020B0604020202020204" pitchFamily="34" charset="0"/>
              </a:rPr>
            </a:br>
            <a:endParaRPr lang="el-GR" altLang="en-US" dirty="0">
              <a:solidFill>
                <a:prstClr val="white"/>
              </a:solidFill>
              <a:latin typeface="Arial" panose="020B0604020202020204" pitchFamily="34" charset="0"/>
              <a:cs typeface="Arial" panose="020B0604020202020204" pitchFamily="34" charset="0"/>
            </a:endParaRPr>
          </a:p>
          <a:p>
            <a:pPr defTabSz="914400" eaLnBrk="0" fontAlgn="base" hangingPunct="0">
              <a:spcBef>
                <a:spcPct val="0"/>
              </a:spcBef>
              <a:spcAft>
                <a:spcPct val="0"/>
              </a:spcAft>
            </a:pPr>
            <a:r>
              <a:rPr lang="el-GR" altLang="en-US" dirty="0">
                <a:solidFill>
                  <a:prstClr val="white"/>
                </a:solidFill>
                <a:latin typeface="Arial" panose="020B0604020202020204" pitchFamily="34" charset="0"/>
                <a:cs typeface="Arial" panose="020B0604020202020204" pitchFamily="34" charset="0"/>
              </a:rPr>
              <a:t>Κατανοώντας τη δυναμική της ανακάλυψης, οι επιστήμονες άρχισαν να μελετούν την πυρηνική ενέργεια για να αναπτύξουν την ατομική βόμβα για στρατιωτική χρήση, ιδιαίτερα μετά την έναρξη του Β’ Παγκοσμίου Πολέμου. </a:t>
            </a:r>
          </a:p>
          <a:p>
            <a:pPr defTabSz="914400" eaLnBrk="0" fontAlgn="base" hangingPunct="0">
              <a:spcBef>
                <a:spcPct val="0"/>
              </a:spcBef>
              <a:spcAft>
                <a:spcPct val="0"/>
              </a:spcAft>
            </a:pPr>
            <a:endParaRPr lang="el-GR" altLang="en-US" dirty="0">
              <a:solidFill>
                <a:prstClr val="white"/>
              </a:solidFill>
              <a:latin typeface="Arial" panose="020B0604020202020204" pitchFamily="34" charset="0"/>
              <a:cs typeface="Arial" panose="020B0604020202020204" pitchFamily="34" charset="0"/>
            </a:endParaRPr>
          </a:p>
          <a:p>
            <a:pPr>
              <a:lnSpc>
                <a:spcPct val="107000"/>
              </a:lnSpc>
              <a:spcAft>
                <a:spcPts val="800"/>
              </a:spcAft>
            </a:pPr>
            <a:r>
              <a:rPr lang="el-GR" b="1" kern="100" dirty="0">
                <a:solidFill>
                  <a:prstClr val="white"/>
                </a:solidFill>
                <a:latin typeface="Arial" panose="020B0604020202020204" pitchFamily="34" charset="0"/>
                <a:ea typeface="Calibri" panose="020F0502020204030204" pitchFamily="34" charset="0"/>
                <a:cs typeface="Arial" panose="020B0604020202020204" pitchFamily="34" charset="0"/>
              </a:rPr>
              <a:t>Εφαρμογές</a:t>
            </a:r>
            <a:endParaRPr lang="el-GR" dirty="0">
              <a:solidFill>
                <a:prstClr val="white"/>
              </a:solidFill>
              <a:latin typeface="Arial" panose="020B0604020202020204" pitchFamily="34" charset="0"/>
              <a:cs typeface="Arial" panose="020B0604020202020204" pitchFamily="34" charset="0"/>
            </a:endParaRPr>
          </a:p>
          <a:p>
            <a:r>
              <a:rPr lang="el-GR" b="1" dirty="0">
                <a:solidFill>
                  <a:prstClr val="white"/>
                </a:solidFill>
                <a:latin typeface="Arial" panose="020B0604020202020204" pitchFamily="34" charset="0"/>
                <a:cs typeface="Arial" panose="020B0604020202020204" pitchFamily="34" charset="0"/>
              </a:rPr>
              <a:t>Ατομική βόμβα: </a:t>
            </a:r>
            <a:r>
              <a:rPr lang="el-GR" dirty="0">
                <a:solidFill>
                  <a:prstClr val="white"/>
                </a:solidFill>
                <a:latin typeface="Arial" panose="020B0604020202020204" pitchFamily="34" charset="0"/>
                <a:cs typeface="Arial" panose="020B0604020202020204" pitchFamily="34" charset="0"/>
              </a:rPr>
              <a:t>Λειτουργεί με πυρηνικά υλικά (όπως το ουράνιο, πλουτώνιο) και βασίζεται στην αλυσιδωτή αντίδραση (μη ελεγχόμενη πυρηνική σχάση). </a:t>
            </a:r>
          </a:p>
          <a:p>
            <a:r>
              <a:rPr lang="el-GR" dirty="0">
                <a:solidFill>
                  <a:prstClr val="white"/>
                </a:solidFill>
                <a:latin typeface="Arial" panose="020B0604020202020204" pitchFamily="34" charset="0"/>
                <a:cs typeface="Arial" panose="020B0604020202020204" pitchFamily="34" charset="0"/>
              </a:rPr>
              <a:t>Ένας βαρύς ραδιενεργός πυρήνας βομβαρδίζεται με νετρόνια και εκλύει ενέργεια, δημιουργεί άλλους πιο ελαφριούς πυρήνες και νετρόνια.</a:t>
            </a:r>
          </a:p>
          <a:p>
            <a:endParaRPr lang="el-GR" dirty="0">
              <a:solidFill>
                <a:prstClr val="white"/>
              </a:solidFill>
              <a:latin typeface="Arial" panose="020B0604020202020204" pitchFamily="34" charset="0"/>
              <a:cs typeface="Arial" panose="020B0604020202020204" pitchFamily="34" charset="0"/>
            </a:endParaRPr>
          </a:p>
          <a:p>
            <a:r>
              <a:rPr lang="el-GR" b="1" kern="100" dirty="0">
                <a:solidFill>
                  <a:prstClr val="white"/>
                </a:solidFill>
                <a:latin typeface="Arial" panose="020B0604020202020204" pitchFamily="34" charset="0"/>
                <a:ea typeface="Calibri" panose="020F0502020204030204" pitchFamily="34" charset="0"/>
                <a:cs typeface="Arial" panose="020B0604020202020204" pitchFamily="34" charset="0"/>
              </a:rPr>
              <a:t>Ειρηνική χρήση ραδιενέργειας:</a:t>
            </a:r>
          </a:p>
          <a:p>
            <a:pPr marL="342900" indent="-342900">
              <a:buFont typeface="+mj-lt"/>
              <a:buAutoNum type="arabicPeriod"/>
            </a:pP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Παραγωγή ηλεκτρικής ενέργειας</a:t>
            </a:r>
          </a:p>
          <a:p>
            <a:pPr marL="342900" indent="-342900">
              <a:buFont typeface="+mj-lt"/>
              <a:buAutoNum type="arabicPeriod"/>
            </a:pP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Διάγνωση και θεραπεία ασθενειών </a:t>
            </a:r>
            <a:r>
              <a:rPr lang="el-GR" b="1" kern="100" dirty="0">
                <a:solidFill>
                  <a:prstClr val="white"/>
                </a:solidFill>
                <a:latin typeface="Arial" panose="020B0604020202020204" pitchFamily="34" charset="0"/>
                <a:ea typeface="Calibri" panose="020F0502020204030204" pitchFamily="34" charset="0"/>
                <a:cs typeface="Arial" panose="020B0604020202020204" pitchFamily="34" charset="0"/>
              </a:rPr>
              <a:t>(</a:t>
            </a:r>
            <a:r>
              <a:rPr lang="el-GR" b="1" u="sng" kern="100" dirty="0">
                <a:solidFill>
                  <a:prstClr val="white"/>
                </a:solidFill>
                <a:latin typeface="Arial" panose="020B0604020202020204" pitchFamily="34" charset="0"/>
                <a:ea typeface="Calibri" panose="020F0502020204030204" pitchFamily="34" charset="0"/>
                <a:cs typeface="Arial" panose="020B0604020202020204" pitchFamily="34" charset="0"/>
                <a:hlinkClick r:id="rId3" tooltip="Πυρηνική ιατρική (δεν έχει γραφτεί ακόμα)">
                  <a:extLst>
                    <a:ext uri="{A12FA001-AC4F-418D-AE19-62706E023703}">
                      <ahyp:hlinkClr xmlns:ahyp="http://schemas.microsoft.com/office/drawing/2018/hyperlinkcolor" val="tx"/>
                    </a:ext>
                  </a:extLst>
                </a:hlinkClick>
              </a:rPr>
              <a:t>πυρηνική ιατρική</a:t>
            </a:r>
            <a:r>
              <a:rPr lang="el-GR" b="1" kern="100" dirty="0">
                <a:solidFill>
                  <a:prstClr val="white"/>
                </a:solidFill>
                <a:latin typeface="Arial" panose="020B0604020202020204" pitchFamily="34" charset="0"/>
                <a:ea typeface="Calibri" panose="020F0502020204030204" pitchFamily="34" charset="0"/>
                <a:cs typeface="Arial" panose="020B0604020202020204" pitchFamily="34" charset="0"/>
              </a:rPr>
              <a:t>)</a:t>
            </a:r>
          </a:p>
          <a:p>
            <a:pPr marL="342900" indent="-342900">
              <a:buFont typeface="+mj-lt"/>
              <a:buAutoNum type="arabicPeriod"/>
            </a:pP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Συντήρηση και έλεγχος ποιότητας τροφίμων</a:t>
            </a:r>
          </a:p>
          <a:p>
            <a:pPr marL="342900" indent="-342900">
              <a:buFont typeface="+mj-lt"/>
              <a:buAutoNum type="arabicPeriod"/>
            </a:pP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Δημιουργία ανθεκτικών φυτών</a:t>
            </a:r>
          </a:p>
          <a:p>
            <a:pPr marL="342900" indent="-342900">
              <a:buFont typeface="+mj-lt"/>
              <a:buAutoNum type="arabicPeriod"/>
            </a:pP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Στείρωση εντόμων</a:t>
            </a:r>
          </a:p>
          <a:p>
            <a:pPr marL="342900" indent="-342900">
              <a:buFont typeface="+mj-lt"/>
              <a:buAutoNum type="arabicPeriod"/>
            </a:pPr>
            <a:r>
              <a:rPr lang="el-GR" kern="100" dirty="0">
                <a:solidFill>
                  <a:prstClr val="white"/>
                </a:solidFill>
                <a:latin typeface="Arial" panose="020B0604020202020204" pitchFamily="34" charset="0"/>
                <a:ea typeface="Calibri" panose="020F0502020204030204" pitchFamily="34" charset="0"/>
                <a:cs typeface="Arial" panose="020B0604020202020204" pitchFamily="34" charset="0"/>
              </a:rPr>
              <a:t>Εντοπισμός αδύνατων σημείων σε σωλήνες παροχής, σκυρόδεμα κ.ά.</a:t>
            </a:r>
          </a:p>
        </p:txBody>
      </p:sp>
      <p:pic>
        <p:nvPicPr>
          <p:cNvPr id="2" name="Picture 1">
            <a:extLst>
              <a:ext uri="{FF2B5EF4-FFF2-40B4-BE49-F238E27FC236}">
                <a16:creationId xmlns:a16="http://schemas.microsoft.com/office/drawing/2014/main" id="{11070111-3ABF-13AB-5916-213699A88EA5}"/>
              </a:ext>
            </a:extLst>
          </p:cNvPr>
          <p:cNvPicPr>
            <a:picLocks noChangeAspect="1"/>
          </p:cNvPicPr>
          <p:nvPr/>
        </p:nvPicPr>
        <p:blipFill>
          <a:blip r:embed="rId4"/>
          <a:stretch>
            <a:fillRect/>
          </a:stretch>
        </p:blipFill>
        <p:spPr>
          <a:xfrm>
            <a:off x="9291373" y="1613158"/>
            <a:ext cx="2737341" cy="4188315"/>
          </a:xfrm>
          <a:prstGeom prst="rect">
            <a:avLst/>
          </a:prstGeom>
        </p:spPr>
      </p:pic>
    </p:spTree>
    <p:extLst>
      <p:ext uri="{BB962C8B-B14F-4D97-AF65-F5344CB8AC3E}">
        <p14:creationId xmlns:p14="http://schemas.microsoft.com/office/powerpoint/2010/main" val="2724315367"/>
      </p:ext>
    </p:extLst>
  </p:cSld>
  <p:clrMapOvr>
    <a:masterClrMapping/>
  </p:clrMapOvr>
</p:sld>
</file>

<file path=ppt/theme/theme1.xml><?xml version="1.0" encoding="utf-8"?>
<a:theme xmlns:a="http://schemas.openxmlformats.org/drawingml/2006/main" name="DividendVTI">
  <a:themeElements>
    <a:clrScheme name="Custom 10">
      <a:dk1>
        <a:sysClr val="windowText" lastClr="000000"/>
      </a:dk1>
      <a:lt1>
        <a:sysClr val="window" lastClr="FFFFFF"/>
      </a:lt1>
      <a:dk2>
        <a:srgbClr val="3D3D3D"/>
      </a:dk2>
      <a:lt2>
        <a:srgbClr val="EBEBEB"/>
      </a:lt2>
      <a:accent1>
        <a:srgbClr val="ED8428"/>
      </a:accent1>
      <a:accent2>
        <a:srgbClr val="E6C46D"/>
      </a:accent2>
      <a:accent3>
        <a:srgbClr val="465359"/>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52848763_TF45205285_Win32" id="{512915A2-2AB9-4EE3-80AA-D8F6366BE079}" vid="{B6D99418-21CE-40BE-AD04-F937B08DC4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5317</TotalTime>
  <Words>2391</Words>
  <Application>Microsoft Office PowerPoint</Application>
  <PresentationFormat>Widescreen</PresentationFormat>
  <Paragraphs>202</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Gill Sans MT</vt:lpstr>
      <vt:lpstr>Wingdings 2</vt:lpstr>
      <vt:lpstr>DividendVTI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Pantelakis</dc:creator>
  <cp:lastModifiedBy>Katerina Hadjistylli</cp:lastModifiedBy>
  <cp:revision>281</cp:revision>
  <cp:lastPrinted>2024-11-20T14:25:44Z</cp:lastPrinted>
  <dcterms:created xsi:type="dcterms:W3CDTF">2024-02-25T09:40:06Z</dcterms:created>
  <dcterms:modified xsi:type="dcterms:W3CDTF">2024-12-09T14:32:47Z</dcterms:modified>
</cp:coreProperties>
</file>