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0" r:id="rId1"/>
  </p:sldMasterIdLst>
  <p:notesMasterIdLst>
    <p:notesMasterId r:id="rId13"/>
  </p:notesMasterIdLst>
  <p:sldIdLst>
    <p:sldId id="641" r:id="rId2"/>
    <p:sldId id="640" r:id="rId3"/>
    <p:sldId id="639" r:id="rId4"/>
    <p:sldId id="644" r:id="rId5"/>
    <p:sldId id="643" r:id="rId6"/>
    <p:sldId id="642" r:id="rId7"/>
    <p:sldId id="646" r:id="rId8"/>
    <p:sldId id="647" r:id="rId9"/>
    <p:sldId id="645" r:id="rId10"/>
    <p:sldId id="648" r:id="rId11"/>
    <p:sldId id="649" r:id="rId12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46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42260C-D74D-482F-9123-96366BA335A2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DD69E0-4ACD-4B71-9000-8C166F1B4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8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2B0A9-D6F8-5F0D-444C-5B4C07E50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EFAE3C-DE8F-0645-C169-32E28A317A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810711-E65B-D04F-F1BE-08A475482E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B1B83-041D-D882-92D4-CA2BA52212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200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42AA0-DDA4-2748-8DDB-988EAC344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8E0336-A2C1-D71C-9258-15C80D3C08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2BE928-F2C5-3481-0C36-DCF69AC652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0997C-9171-C560-7708-C1AC1D268F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166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54299-1098-497D-DF6E-01B266F3C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B9C112-8738-F7FA-2D53-3FD7BA56CC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70449-2846-DF55-94C0-2D39CEFED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A8F6C-08D0-2A6C-DBA6-458954189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16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4EBAF-9EDF-88B8-C268-4D8E75A0F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6C0B6D-0E86-DB34-895B-FA90C06BAE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CEA988-20E2-3E5E-5D48-4B2D03676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A2889-0DF5-D0C7-96BB-9E986ED9C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571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11F99-EA9F-4240-BFDC-E0EF31F53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372B9D-396E-A5E2-6897-3A86223AF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E1085E-31F8-E25B-A327-7009328D79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FDC38-DEA3-9CF2-7E91-DB7F754FFF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400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5CD1D-C85B-DEEE-B0D1-548D289C0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CADA6C-5425-3B71-613D-D366737F7C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F440DE-3495-DC10-5E59-46638183E1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225C8-3698-3C27-9A73-F3D97D274B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917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A3943-A07B-38C2-EE76-EF37CF854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312C77-71B1-1708-2B02-45B8AA3994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480C22-423D-04B7-FA62-7F9282CF47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53A7E-7B90-69D7-5462-0FC1845133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695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B3A61-33CE-DFC6-BD28-D57A14B45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055A55-21FF-4732-7DD9-F1D46A273C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D02A8B-3A4E-448E-55C7-5975769ED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EE01D-44EA-F7A4-F075-37011E2903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210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F39C9-9DAD-9ACC-4588-F4A261CBB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6F3772-97CC-1A6A-B9B6-E48FB930E9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0548B6-0AE1-3EB8-0723-2ACA8FECB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D2CDB-FD36-16EE-CD17-46EC0495FB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195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1FBDC-7406-C38E-192A-FE4F0B628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8A1DCC-036F-995C-955E-8AECF78E38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585D07-5E6F-D288-86A3-267182548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8649D-8B7F-F1DA-F87B-058A9054C4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421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9A521-D579-F6A6-B6E7-0D67887AB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0DF2FA-3A7B-7E52-43AE-760979E18E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E3E4C1-BD97-BE72-B027-D8A06228B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AA9EB-0D6B-8AEA-F11E-F02A4E58F0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06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507450D-E801-41C1-9FD7-923530A06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11265408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09389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E7D0488-B202-4F7B-9F3C-5F354044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986411"/>
            <a:ext cx="3568661" cy="1872388"/>
          </a:xfrm>
        </p:spPr>
        <p:txBody>
          <a:bodyPr rtlCol="0" anchor="ctr"/>
          <a:lstStyle/>
          <a:p>
            <a:pPr algn="r" rtl="0"/>
            <a:r>
              <a:rPr lang="en-US" noProof="0">
                <a:solidFill>
                  <a:schemeClr val="tx2"/>
                </a:solidFill>
              </a:rPr>
              <a:t>Click to edit Master title style</a:t>
            </a:r>
            <a:endParaRPr lang="en-GB" noProof="0">
              <a:solidFill>
                <a:schemeClr val="tx2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72A87D-479C-4157-A7C5-33D8FC7B29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78EE581A-A98D-4A1B-B826-3C60801D6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2800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6AE88BE-E502-4D34-AAE9-6EE48F1ACE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7544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9FD0C6B3-E0D9-4177-8079-178D1B0F53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2288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3AD8A25-150B-42DF-B6CC-FB1E5225D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392" y="3956050"/>
            <a:ext cx="7225075" cy="190274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291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0F9CA6-0CB1-4A9E-96E4-67800B107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826FB8-73AC-4F8B-BD9C-B5E87FC9C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AE5FA5-AF50-4B00-8E20-1B20A667A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3237575-909D-45C0-B594-0B7A40F04B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7344" y="0"/>
            <a:ext cx="7534656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87125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236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19989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28068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60664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r>
              <a:rPr lang="en-GB" noProof="0"/>
              <a:t>Sample Footer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9636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249B4-F572-49E8-9B53-CB4E629EB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14788"/>
            <a:ext cx="3424138" cy="3975776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6C12940-675F-4BDC-8733-71FEBC2FDC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2815" y="640080"/>
            <a:ext cx="3703320" cy="5751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3AD391F-F462-4773-B9C7-B512F55F68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46720" y="640080"/>
            <a:ext cx="3703320" cy="5751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0651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0730"/>
            <a:ext cx="3475915" cy="1478341"/>
          </a:xfrm>
        </p:spPr>
        <p:txBody>
          <a:bodyPr rtlCol="0">
            <a:normAutofit/>
          </a:bodyPr>
          <a:lstStyle/>
          <a:p>
            <a:pPr rtl="0"/>
            <a:r>
              <a:rPr lang="en-US" noProof="0">
                <a:solidFill>
                  <a:schemeClr val="tx2"/>
                </a:solidFill>
              </a:rPr>
              <a:t>Click to edit Master title style</a:t>
            </a:r>
            <a:endParaRPr lang="en-GB" noProof="0">
              <a:solidFill>
                <a:schemeClr val="tx2"/>
              </a:solidFill>
            </a:endParaRPr>
          </a:p>
        </p:txBody>
      </p:sp>
      <p:sp>
        <p:nvSpPr>
          <p:cNvPr id="6" name="Content Placeholder 2" descr="Tag=AccentColor&#10;Flavor=Light&#10;Target=Bullets">
            <a:extLst>
              <a:ext uri="{FF2B5EF4-FFF2-40B4-BE49-F238E27FC236}">
                <a16:creationId xmlns:a16="http://schemas.microsoft.com/office/drawing/2014/main" id="{C768CCB8-0718-4D4E-8EE1-1D2875500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3475915" cy="3678303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C3A8825-378F-41FE-A716-644287762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630936"/>
            <a:ext cx="7504113" cy="352044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E6B2055-B099-48CF-84C8-2AF6D56186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2816" y="4234252"/>
            <a:ext cx="3703320" cy="213969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EED74C29-FF8A-4470-8221-FD11E7FB7D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6720" y="4233672"/>
            <a:ext cx="3703320" cy="213969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96016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322102"/>
            <a:ext cx="10993549" cy="1153609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D90A03-8871-46F6-B527-27A279CAF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75712"/>
            <a:ext cx="10993546" cy="590321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C0DC8A-3006-4A75-A9BA-FCA96D2C38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580" y="603504"/>
            <a:ext cx="11292840" cy="355701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5080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6354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9AD7E45-24A5-4020-858E-57CFA095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C213B6D-04F4-4E9D-AD86-E50884CB4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2DB8B62-62C2-4723-85AF-F5D87B489A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5486400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1329640-D9D1-44D4-8E40-04E753A2B8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496" y="3081528"/>
            <a:ext cx="5486400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1234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5" name="SmartArt Placeholder 14">
            <a:extLst>
              <a:ext uri="{FF2B5EF4-FFF2-40B4-BE49-F238E27FC236}">
                <a16:creationId xmlns:a16="http://schemas.microsoft.com/office/drawing/2014/main" id="{1A07AFA2-B97F-4965-B3E3-0399F8696B92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576263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SmartArt graphic</a:t>
            </a:r>
            <a:endParaRPr lang="en-GB" noProof="0"/>
          </a:p>
        </p:txBody>
      </p:sp>
      <p:sp>
        <p:nvSpPr>
          <p:cNvPr id="16" name="SmartArt Placeholder 14">
            <a:extLst>
              <a:ext uri="{FF2B5EF4-FFF2-40B4-BE49-F238E27FC236}">
                <a16:creationId xmlns:a16="http://schemas.microsoft.com/office/drawing/2014/main" id="{FBD83F25-25EA-4FCB-9180-B7567885BE7A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3486759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SmartArt graphic</a:t>
            </a:r>
            <a:endParaRPr lang="en-GB" noProof="0"/>
          </a:p>
        </p:txBody>
      </p:sp>
      <p:sp>
        <p:nvSpPr>
          <p:cNvPr id="17" name="SmartArt Placeholder 14">
            <a:extLst>
              <a:ext uri="{FF2B5EF4-FFF2-40B4-BE49-F238E27FC236}">
                <a16:creationId xmlns:a16="http://schemas.microsoft.com/office/drawing/2014/main" id="{C19AF1FD-578A-4AC1-8006-BF395C098188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397255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SmartArt graphic</a:t>
            </a:r>
            <a:endParaRPr lang="en-GB" noProof="0"/>
          </a:p>
        </p:txBody>
      </p:sp>
      <p:sp>
        <p:nvSpPr>
          <p:cNvPr id="18" name="SmartArt Placeholder 14">
            <a:extLst>
              <a:ext uri="{FF2B5EF4-FFF2-40B4-BE49-F238E27FC236}">
                <a16:creationId xmlns:a16="http://schemas.microsoft.com/office/drawing/2014/main" id="{A30FAB41-D651-4537-9674-A090F9541E38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9307750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SmartArt graphic</a:t>
            </a:r>
            <a:endParaRPr lang="en-GB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FF70985-87A5-4813-BB21-CD79732947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6263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F30C930-1919-4A13-98BD-6CB6119CC1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894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6E4126AC-7681-4156-8274-2A64148943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7128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03485ED-1755-41FA-942B-ED95B3913D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86759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2AFEFC9-586E-4B97-AD51-F02AC6AC6A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7624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E94B1769-BE23-4EBA-A0DA-9A01476DAC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7255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9A7362AB-6137-4C5C-9219-392C3875AD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08119" y="4957131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DA6F45F2-E17A-4027-AAA9-B9B703C26A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07750" y="5461004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6502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7096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3200400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343" y="2250891"/>
            <a:ext cx="320040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341" y="2926051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F00371C-297D-40EF-8A7B-A4A10A3E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499" y="2250891"/>
            <a:ext cx="320040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noProof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4C654D6-9180-439B-AA80-A486173B74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497" y="2926051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7213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78C165-B12A-4B46-AC7E-8E730F42CBBA}"/>
              </a:ext>
            </a:extLst>
          </p:cNvPr>
          <p:cNvCxnSpPr>
            <a:cxnSpLocks/>
          </p:cNvCxnSpPr>
          <p:nvPr userDrawn="1"/>
        </p:nvCxnSpPr>
        <p:spPr>
          <a:xfrm>
            <a:off x="4241830" y="495574"/>
            <a:ext cx="3703320" cy="0"/>
          </a:xfrm>
          <a:prstGeom prst="line">
            <a:avLst/>
          </a:prstGeom>
          <a:ln w="8255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5F2DE1-F272-49DD-84C1-C2FB82B723E3}"/>
              </a:ext>
            </a:extLst>
          </p:cNvPr>
          <p:cNvCxnSpPr>
            <a:cxnSpLocks/>
          </p:cNvCxnSpPr>
          <p:nvPr userDrawn="1"/>
        </p:nvCxnSpPr>
        <p:spPr>
          <a:xfrm>
            <a:off x="8042147" y="495574"/>
            <a:ext cx="3703320" cy="0"/>
          </a:xfrm>
          <a:prstGeom prst="line">
            <a:avLst/>
          </a:prstGeom>
          <a:ln w="82550" cap="flat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0BB053-86D6-405E-A719-7B6EF23E7207}"/>
              </a:ext>
            </a:extLst>
          </p:cNvPr>
          <p:cNvCxnSpPr>
            <a:cxnSpLocks/>
          </p:cNvCxnSpPr>
          <p:nvPr userDrawn="1"/>
        </p:nvCxnSpPr>
        <p:spPr>
          <a:xfrm>
            <a:off x="437009" y="495574"/>
            <a:ext cx="3703320" cy="0"/>
          </a:xfrm>
          <a:prstGeom prst="line">
            <a:avLst/>
          </a:prstGeom>
          <a:ln w="8255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5593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  <p:sldLayoutId id="2147484342" r:id="rId12"/>
    <p:sldLayoutId id="2147484343" r:id="rId13"/>
    <p:sldLayoutId id="2147484344" r:id="rId14"/>
    <p:sldLayoutId id="2147484345" r:id="rId15"/>
    <p:sldLayoutId id="2147484346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A3%CF%85%CE%BD%CE%B8%CE%AE%CE%BA%CE%B7_%CE%BC%CE%B5%CF%81%CE%B9%CE%BA%CE%AE%CF%82_%CE%B1%CF%80%CE%B1%CE%B3%CF%8C%CF%81%CE%B5%CF%85%CF%83%CE%B7%CF%82_%CF%80%CF%85%CF%81%CE%B7%CE%BD%CE%B9%CE%BA%CF%8E%CE%BD_%CE%B4%CE%BF%CE%BA%CE%B9%CE%BC%CF%8E%CE%B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294A23-5DF1-9FF8-FB93-847824C6C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65B2CB-82F6-F923-3E52-1605F5BDFA63}"/>
              </a:ext>
            </a:extLst>
          </p:cNvPr>
          <p:cNvSpPr txBox="1"/>
          <p:nvPr/>
        </p:nvSpPr>
        <p:spPr>
          <a:xfrm>
            <a:off x="0" y="651925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Treaty on the Prohibition of Nuclear Weapons, TPNW</a:t>
            </a:r>
            <a:r>
              <a:rPr lang="en-GB" sz="2400" b="1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</a:p>
          <a:p>
            <a:pPr algn="ctr"/>
            <a:r>
              <a:rPr lang="el-GR" sz="2400" b="1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Συνθήκη για την Απαγόρευση των Πυρηνικών Όπλων</a:t>
            </a:r>
            <a:endParaRPr lang="en-US" sz="2400" b="1" kern="1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tatus of Treaty on Prohibition of Nuclear Weapons”Hiroshima for Global  Peace">
            <a:extLst>
              <a:ext uri="{FF2B5EF4-FFF2-40B4-BE49-F238E27FC236}">
                <a16:creationId xmlns:a16="http://schemas.microsoft.com/office/drawing/2014/main" id="{B2E7A53C-F299-FB1D-89BA-09E116AE5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030" y="1636083"/>
            <a:ext cx="7088660" cy="392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33ADBC-7B46-4499-06F0-447483FF9E81}"/>
              </a:ext>
            </a:extLst>
          </p:cNvPr>
          <p:cNvSpPr txBox="1"/>
          <p:nvPr/>
        </p:nvSpPr>
        <p:spPr>
          <a:xfrm>
            <a:off x="0" y="5698243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Συνολικά 197 κράτη μπορούν να γίνουν συμβαλλόμενα μέρη.</a:t>
            </a:r>
          </a:p>
          <a:p>
            <a:pPr algn="ctr"/>
            <a:r>
              <a:rPr lang="el-GR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Μέχρι τον Σεπτέμβριο του 2024, 73 κράτη έχουν επικυρώσει ή προσχωρήσει στη Συνθήκη.</a:t>
            </a:r>
            <a:endParaRPr lang="en-GB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September as the International Day for the Total Elimination of Nuclear Weapons</a:t>
            </a:r>
            <a:endParaRPr lang="el-CY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150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A43AF3-8983-DA74-B836-E02507282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06BE01-4F44-7F0C-3D70-8EA7C6E1CE7A}"/>
              </a:ext>
            </a:extLst>
          </p:cNvPr>
          <p:cNvSpPr txBox="1"/>
          <p:nvPr/>
        </p:nvSpPr>
        <p:spPr>
          <a:xfrm>
            <a:off x="568161" y="1721708"/>
            <a:ext cx="5346357" cy="3560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Πυρηνικοί αντιδραστήρες παραγωγής ηλεκτρικής ενέργειας</a:t>
            </a:r>
          </a:p>
          <a:p>
            <a:endParaRPr lang="el-GR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Το 2024, 440 πυρηνικοί αντιδραστήρες λειτούργησαν σε 32 χώρες, παράγοντας </a:t>
            </a:r>
            <a:r>
              <a:rPr lang="en-GB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ca. </a:t>
            </a:r>
            <a:r>
              <a:rPr lang="el-GR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10% της παγκόσμιας ηλεκτρικής ενέργειας.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Οι ΗΠΑ, η Κίνα, η Γαλλία, η Ρωσία και η Νότια Κορέα είναι οι κορυφαίοι παραγωγοί. Η Γαλλία προηγείται στη χρήση πυρηνικής ενέργειας (περίπου 70%), ακολουθούμενη από τη Σλοβακία, την Ουγγαρία, το Βέλγιο και τη Σλοβενία. </a:t>
            </a:r>
            <a:endParaRPr lang="en-US" kern="1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World Nuclear Reactor Landscape">
            <a:extLst>
              <a:ext uri="{FF2B5EF4-FFF2-40B4-BE49-F238E27FC236}">
                <a16:creationId xmlns:a16="http://schemas.microsoft.com/office/drawing/2014/main" id="{7BD131CE-EB67-9F61-D222-AB5221E9A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109" y="777262"/>
            <a:ext cx="4942876" cy="608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30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093CA5-7991-E689-AE24-6EA765D8E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31B96B-5F0B-75A5-1BA2-337FA1C8EDF9}"/>
              </a:ext>
            </a:extLst>
          </p:cNvPr>
          <p:cNvSpPr txBox="1"/>
          <p:nvPr/>
        </p:nvSpPr>
        <p:spPr>
          <a:xfrm>
            <a:off x="400005" y="808000"/>
            <a:ext cx="5189415" cy="5699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b="1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Η Ρωσία κυριαρχεί στον τομέα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b="1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της Πυρηνικής Τεχνολογίας</a:t>
            </a:r>
            <a:endParaRPr lang="en-US" sz="2000" b="1" kern="1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kern="1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Η </a:t>
            </a:r>
            <a:r>
              <a:rPr lang="el-GR" b="1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Κίνα</a:t>
            </a:r>
            <a:r>
              <a:rPr lang="el-GR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κατασκευάζει (27) πυρηνικούς αντιδραστήρες στον κόσμο και στην επικράτεια της (23).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kern="1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b="1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Ρωσία:</a:t>
            </a:r>
            <a:r>
              <a:rPr lang="el-GR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Από τους (26) προγραμματισμένους αντιδραστήρες, μόνο οι (6) είναι για τη χώρα της,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οι υπόλοιποι (20) κατασκευάζονται στο εξωτερικό.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kern="1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Προς το παρόν είναι αβέβαιο εάν η Ρωσία θα μπορέσει να πραγματοποιήσει τα σχέδιά της, επειδή η χώρα έχει υποστεί διεθνείς οικονομικές κυρώσεις από την εισβολή στην Ουκρανία.</a:t>
            </a:r>
            <a:endParaRPr lang="en-US" alt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3887634-77EF-BB1D-DA17-96F58615B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4" y="665137"/>
            <a:ext cx="6010030" cy="598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258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B73762-FF18-B2CD-A6A1-75BAF6669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621D9D2-CB8F-B371-87EB-4728EF44E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74" y="1110049"/>
            <a:ext cx="6152051" cy="463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52A747-1CCF-7E01-1386-285DEA32BF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" t="1714" r="2337" b="3707"/>
          <a:stretch/>
        </p:blipFill>
        <p:spPr>
          <a:xfrm rot="-60000">
            <a:off x="7690540" y="812614"/>
            <a:ext cx="4068262" cy="57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79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186472-82AB-693F-BDA5-06C741897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A8A639-8C1A-A966-58BE-660B0274E938}"/>
              </a:ext>
            </a:extLst>
          </p:cNvPr>
          <p:cNvSpPr txBox="1"/>
          <p:nvPr/>
        </p:nvSpPr>
        <p:spPr>
          <a:xfrm>
            <a:off x="0" y="528184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  <a:r>
              <a:rPr lang="de-DE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de-DE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-Test-Ban-Treaty, CTBT 1996</a:t>
            </a:r>
            <a:r>
              <a:rPr lang="el-GR" sz="2000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l-GR" sz="2000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Συνθήκη Συνολικής Απαγόρευσης Πυρηνικών Δοκιμών</a:t>
            </a:r>
            <a:endParaRPr lang="en-US" sz="2000" kern="1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2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Ενδιάμεση Συνθήκη </a:t>
            </a:r>
            <a:r>
              <a:rPr lang="el-GR" sz="2000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 tooltip="Συνθήκη μερικής απαγόρευσης πυρηνικών δοκιμώ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Μερικής Απαγόρευσης Δοκιμών</a:t>
            </a:r>
            <a:r>
              <a:rPr lang="el-GR" sz="2000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en-US" sz="2000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(PTBT)</a:t>
            </a:r>
            <a:r>
              <a:rPr lang="el-GR" sz="2000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1963</a:t>
            </a:r>
            <a:endParaRPr lang="el-GR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undefined">
            <a:extLst>
              <a:ext uri="{FF2B5EF4-FFF2-40B4-BE49-F238E27FC236}">
                <a16:creationId xmlns:a16="http://schemas.microsoft.com/office/drawing/2014/main" id="{9E8CCE97-76B7-358F-9AC1-B2D203EE9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1728513"/>
            <a:ext cx="7140957" cy="412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415968-EEF4-67C1-C6CA-F24E978218F0}"/>
              </a:ext>
            </a:extLst>
          </p:cNvPr>
          <p:cNvSpPr txBox="1"/>
          <p:nvPr/>
        </p:nvSpPr>
        <p:spPr>
          <a:xfrm rot="10800000" flipV="1">
            <a:off x="-1" y="6007708"/>
            <a:ext cx="12191999" cy="644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u="sng" dirty="0">
                <a:solidFill>
                  <a:prstClr val="white"/>
                </a:solidFill>
                <a:latin typeface="Arial" panose="020B0604020202020204" pitchFamily="34" charset="0"/>
              </a:rPr>
              <a:t>Μπλε:</a:t>
            </a:r>
            <a:r>
              <a:rPr lang="el-GR" dirty="0">
                <a:solidFill>
                  <a:prstClr val="white"/>
                </a:solidFill>
                <a:latin typeface="Arial" panose="020B0604020202020204" pitchFamily="34" charset="0"/>
              </a:rPr>
              <a:t> Υπογραφή και Επικύρωση, </a:t>
            </a:r>
            <a:r>
              <a:rPr lang="el-GR" u="sng" dirty="0">
                <a:solidFill>
                  <a:prstClr val="white"/>
                </a:solidFill>
                <a:latin typeface="Arial" panose="020B0604020202020204" pitchFamily="34" charset="0"/>
              </a:rPr>
              <a:t>Κίτρινο:</a:t>
            </a:r>
            <a:r>
              <a:rPr lang="el-GR" dirty="0">
                <a:solidFill>
                  <a:prstClr val="white"/>
                </a:solidFill>
                <a:latin typeface="Arial" panose="020B0604020202020204" pitchFamily="34" charset="0"/>
              </a:rPr>
              <a:t> Υπογραφή, </a:t>
            </a:r>
            <a:r>
              <a:rPr lang="el-GR" u="sng" dirty="0">
                <a:solidFill>
                  <a:prstClr val="white"/>
                </a:solidFill>
                <a:latin typeface="Arial" panose="020B0604020202020204" pitchFamily="34" charset="0"/>
              </a:rPr>
              <a:t>Κόκκινο:</a:t>
            </a:r>
            <a:r>
              <a:rPr lang="el-GR" dirty="0">
                <a:solidFill>
                  <a:prstClr val="white"/>
                </a:solidFill>
                <a:latin typeface="Arial" panose="020B0604020202020204" pitchFamily="34" charset="0"/>
              </a:rPr>
              <a:t> δεν την έχουν υπογράψει.</a:t>
            </a:r>
            <a:endParaRPr lang="en-GB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196</a:t>
            </a:r>
            <a:r>
              <a:rPr lang="el-GR" b="1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Total States, </a:t>
            </a:r>
            <a:r>
              <a:rPr lang="en-US" b="1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187 </a:t>
            </a:r>
            <a:r>
              <a:rPr lang="en-US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Total Signed, </a:t>
            </a:r>
            <a:r>
              <a:rPr lang="en-US" b="1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178 </a:t>
            </a:r>
            <a:r>
              <a:rPr lang="en-US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Total Ratified, </a:t>
            </a:r>
            <a:r>
              <a:rPr lang="en-US" b="1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9 </a:t>
            </a:r>
            <a:r>
              <a:rPr lang="en-US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Not Signed, </a:t>
            </a:r>
            <a:r>
              <a:rPr lang="en-US" b="1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18 </a:t>
            </a:r>
            <a:r>
              <a:rPr lang="en-US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Not Ratified</a:t>
            </a:r>
          </a:p>
        </p:txBody>
      </p:sp>
    </p:spTree>
    <p:extLst>
      <p:ext uri="{BB962C8B-B14F-4D97-AF65-F5344CB8AC3E}">
        <p14:creationId xmlns:p14="http://schemas.microsoft.com/office/powerpoint/2010/main" val="142952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651281-2AF2-25A2-079F-560EAA7D4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8C05B4-12F8-B325-02E5-52B985488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073" y="756461"/>
            <a:ext cx="8759246" cy="59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6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289CF4-C765-2CA5-EF6F-8E36F61E5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08CC21-CD92-D193-38C8-7FC0773D2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t="5556" r="3738" b="5700"/>
          <a:stretch/>
        </p:blipFill>
        <p:spPr>
          <a:xfrm>
            <a:off x="1303180" y="868218"/>
            <a:ext cx="9456329" cy="559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58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EEA86D-0FA4-4187-8C6E-C811E788F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42704E5-906E-D34C-4E9B-4E71886AA34C}"/>
              </a:ext>
            </a:extLst>
          </p:cNvPr>
          <p:cNvSpPr txBox="1"/>
          <p:nvPr/>
        </p:nvSpPr>
        <p:spPr>
          <a:xfrm>
            <a:off x="157019" y="1294088"/>
            <a:ext cx="6936508" cy="499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ΤΡΟΠΟΙ ΕΠΙΤΗΡΗΣΗΣ, ΤΕΧΝΙΚΑ ΣΥΣΤΗΜΑΤΑ</a:t>
            </a:r>
          </a:p>
          <a:p>
            <a:endParaRPr lang="el-GR" sz="2400" kern="0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kern="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 κύριοι </a:t>
            </a:r>
            <a:r>
              <a:rPr lang="el-GR" kern="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και </a:t>
            </a:r>
            <a:r>
              <a:rPr lang="el-GR" b="1" kern="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120 βοηθητικοί σεισμικοί σταθμοί </a:t>
            </a:r>
            <a:r>
              <a:rPr lang="el-GR" kern="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για την παρακολούθηση μιας υπόγειας δοκιμής μετρώντας τα κρουστικά κύματα στο έδαφος.</a:t>
            </a:r>
            <a:endParaRPr lang="en-US" kern="1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  <a:tabLst>
                <a:tab pos="4572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b="1" kern="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 υδροακουστικοί σταθμοί </a:t>
            </a:r>
            <a:r>
              <a:rPr lang="el-GR" kern="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για την ανίχνευση ηχητικών κυμάτων μέσω του ωκεανού από μια υποβρύχια έκρηξη.</a:t>
            </a:r>
            <a:endParaRPr lang="en-US" kern="1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  <a:tabLst>
                <a:tab pos="4572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b="1" kern="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60 σταθμοί υπερήχων </a:t>
            </a:r>
            <a:r>
              <a:rPr lang="el-GR" kern="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για να ανιχνεύουν ηχητικά κύματα εξαιρετικά χαμηλής συχνότητας που κινούνται στην ατμόσφαιρα σε επίπεδα που δεν ακούγονται από το ανθρώπινο αυτί.</a:t>
            </a:r>
            <a:endParaRPr lang="en-US" kern="1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  <a:tabLst>
                <a:tab pos="4572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b="1" kern="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80 ραδιονουκλεϊδικοί σταθμοί </a:t>
            </a:r>
            <a:r>
              <a:rPr lang="el-GR" kern="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για την ανίχνευση ραδιενεργών σωματιδίων ή αερίων από ατμοσφαιρικές εκρήξεις ή που εξαερίζονται από υπόγειες ή υποβρύχιες πυρηνικές εκρήξεις.</a:t>
            </a:r>
            <a:endParaRPr lang="en-US" kern="1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b="1" kern="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 εργαστήρια ραδιονουκλεϊδίων </a:t>
            </a:r>
            <a:r>
              <a:rPr lang="el-GR" kern="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που βοηθούν τους σταθμούς ραδιονουκλεϊδίων στον εντοπισμό ραδιενεργών ουσιών.</a:t>
            </a:r>
            <a:endParaRPr lang="en-US" kern="1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D11A3-06AB-3F3E-6529-01D79C67C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509" y="1394692"/>
            <a:ext cx="5255491" cy="470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4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0AD44C-E125-00A2-BABF-37362C68A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F50C936-7BEC-4AA8-8389-BD71E0DEB596}"/>
              </a:ext>
            </a:extLst>
          </p:cNvPr>
          <p:cNvSpPr txBox="1"/>
          <p:nvPr/>
        </p:nvSpPr>
        <p:spPr>
          <a:xfrm>
            <a:off x="1" y="687393"/>
            <a:ext cx="12192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ΤΡΟΠΟΙ ΕΠΙΤΗΡΗΣΗΣ: ΤΕΧΝΙΚΑ ΣΥΣΤΗΜΑΤΑ, ΠΟΛΙΤΙΚΕΣ, ΣΥΝΔΥΑΣΜΟΣ</a:t>
            </a:r>
            <a:endParaRPr lang="en-US" sz="2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0E38E0-EA09-A80F-E813-B95537F9A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59" y="1435889"/>
            <a:ext cx="3056483" cy="23233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F274C98-B431-4546-DAA0-8D8118C5E829}"/>
              </a:ext>
            </a:extLst>
          </p:cNvPr>
          <p:cNvSpPr txBox="1"/>
          <p:nvPr/>
        </p:nvSpPr>
        <p:spPr>
          <a:xfrm>
            <a:off x="504519" y="1383255"/>
            <a:ext cx="31324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kern="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b="1" kern="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Υδροακουστικοί σταθμοί 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89AE4E-5CAF-CFEE-198C-8A8E9B878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50" y="3922921"/>
            <a:ext cx="3087292" cy="28380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3B63DF-2315-1F8B-3D96-0B92768AA530}"/>
              </a:ext>
            </a:extLst>
          </p:cNvPr>
          <p:cNvSpPr txBox="1"/>
          <p:nvPr/>
        </p:nvSpPr>
        <p:spPr>
          <a:xfrm rot="10800000" flipH="1" flipV="1">
            <a:off x="847426" y="6388409"/>
            <a:ext cx="24466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kern="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Σταθμοί υπερήχων 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E9A300-D1E6-8E66-C4A2-E3DBE7307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7121" y="1435889"/>
            <a:ext cx="3056483" cy="53218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139F14-F67F-E833-4D99-29AF2262AF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8475" y="3429000"/>
            <a:ext cx="4828034" cy="26101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7FAC7FB-AC44-81C5-8E39-8A7EA23FDA69}"/>
              </a:ext>
            </a:extLst>
          </p:cNvPr>
          <p:cNvSpPr txBox="1"/>
          <p:nvPr/>
        </p:nvSpPr>
        <p:spPr>
          <a:xfrm>
            <a:off x="7188475" y="2954244"/>
            <a:ext cx="2275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kern="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Σεισμικοί σταθμοί 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26173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0DCEDB-DC4E-596A-40D8-0892F2047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45FBA5-5698-8389-1456-146E29D3A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908" y="644141"/>
            <a:ext cx="7499928" cy="612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08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EA6629-948D-345C-D738-013CF728C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F21F7E-A239-6736-B4CA-9E410A059121}"/>
              </a:ext>
            </a:extLst>
          </p:cNvPr>
          <p:cNvSpPr txBox="1"/>
          <p:nvPr/>
        </p:nvSpPr>
        <p:spPr>
          <a:xfrm>
            <a:off x="0" y="895394"/>
            <a:ext cx="12192000" cy="93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el-GR" sz="24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ΠΥΡΗΝΙΚΟΙ ΑΝΤΙΔΡΑΣΤΗΡΕΣ ΠΑΡΑΓΩΓΗΣ ΗΛΕΚΤΡΙΚΗΣ ΕΝΕΡΓΕΙΑΣ:</a:t>
            </a:r>
          </a:p>
          <a:p>
            <a:pPr algn="ctr">
              <a:spcAft>
                <a:spcPts val="750"/>
              </a:spcAft>
            </a:pPr>
            <a:r>
              <a:rPr lang="el-GR" sz="24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Η ΣΗΜΕΡΙΝΗ ΚΑΤΑΣΤΑΣΗ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6E1C9C-A72D-945C-5C1B-DC3953C8CE4A}"/>
              </a:ext>
            </a:extLst>
          </p:cNvPr>
          <p:cNvSpPr txBox="1"/>
          <p:nvPr/>
        </p:nvSpPr>
        <p:spPr>
          <a:xfrm>
            <a:off x="824471" y="3173214"/>
            <a:ext cx="10396152" cy="1757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b="1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Ο πρώτος πυρηνικός σταθμός στον κόσμο</a:t>
            </a:r>
            <a:r>
              <a:rPr lang="el-GR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EBR-I (</a:t>
            </a:r>
            <a:r>
              <a:rPr lang="en-US" b="1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Experimental Breeder Reactor I</a:t>
            </a:r>
            <a:r>
              <a:rPr lang="el-GR" b="1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r>
              <a:rPr lang="el-GR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παρήγαγε ηλεκτρική ενέργεια στις 20 Δεκεμβρίου 1951.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kern="1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prstClr val="white"/>
                </a:solidFill>
                <a:latin typeface="Arial" panose="020B0604020202020204" pitchFamily="34" charset="0"/>
              </a:rPr>
              <a:t>Στις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</a:rPr>
              <a:t> 27 </a:t>
            </a:r>
            <a:r>
              <a:rPr lang="el-GR" dirty="0">
                <a:solidFill>
                  <a:prstClr val="white"/>
                </a:solidFill>
                <a:latin typeface="Arial" panose="020B0604020202020204" pitchFamily="34" charset="0"/>
              </a:rPr>
              <a:t>Ιουνίου 1954 </a:t>
            </a:r>
            <a:r>
              <a:rPr lang="el-GR" b="1" dirty="0">
                <a:solidFill>
                  <a:prstClr val="white"/>
                </a:solidFill>
                <a:latin typeface="Arial" panose="020B0604020202020204" pitchFamily="34" charset="0"/>
              </a:rPr>
              <a:t>πυρηνικός αντιδραστήρας συνδέθηκε με εθνικό δίκτυο </a:t>
            </a:r>
            <a:r>
              <a:rPr lang="el-GR" dirty="0">
                <a:solidFill>
                  <a:prstClr val="white"/>
                </a:solidFill>
                <a:latin typeface="Arial" panose="020B0604020202020204" pitchFamily="34" charset="0"/>
              </a:rPr>
              <a:t>ηλεκτρικής ενέργειας, Σοβιετική Ένωση, Ομπίνσκ  παρέχοντας σε μόνιμη βάση ηλεκτρικό ρεύμα.</a:t>
            </a:r>
            <a:endParaRPr lang="en-US" kern="1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7428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Custom 10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465359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763_TF45205285_Win32" id="{512915A2-2AB9-4EE3-80AA-D8F6366BE079}" vid="{B6D99418-21CE-40BE-AD04-F937B08DC4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5018</TotalTime>
  <Words>449</Words>
  <Application>Microsoft Office PowerPoint</Application>
  <PresentationFormat>Widescreen</PresentationFormat>
  <Paragraphs>50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Wingdings 2</vt:lpstr>
      <vt:lpstr>DividendVTI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Pantelakis</dc:creator>
  <cp:lastModifiedBy>Katerina Hadjistylli</cp:lastModifiedBy>
  <cp:revision>279</cp:revision>
  <cp:lastPrinted>2024-11-20T14:25:44Z</cp:lastPrinted>
  <dcterms:created xsi:type="dcterms:W3CDTF">2024-02-25T09:40:06Z</dcterms:created>
  <dcterms:modified xsi:type="dcterms:W3CDTF">2024-12-09T15:16:43Z</dcterms:modified>
</cp:coreProperties>
</file>