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0" r:id="rId1"/>
  </p:sldMasterIdLst>
  <p:notesMasterIdLst>
    <p:notesMasterId r:id="rId14"/>
  </p:notesMasterIdLst>
  <p:sldIdLst>
    <p:sldId id="628" r:id="rId2"/>
    <p:sldId id="629" r:id="rId3"/>
    <p:sldId id="631" r:id="rId4"/>
    <p:sldId id="630" r:id="rId5"/>
    <p:sldId id="632" r:id="rId6"/>
    <p:sldId id="635" r:id="rId7"/>
    <p:sldId id="634" r:id="rId8"/>
    <p:sldId id="633" r:id="rId9"/>
    <p:sldId id="638" r:id="rId10"/>
    <p:sldId id="637" r:id="rId11"/>
    <p:sldId id="636" r:id="rId12"/>
    <p:sldId id="640" r:id="rId13"/>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06" autoAdjust="0"/>
    <p:restoredTop sz="94660"/>
  </p:normalViewPr>
  <p:slideViewPr>
    <p:cSldViewPr snapToGrid="0">
      <p:cViewPr varScale="1">
        <p:scale>
          <a:sx n="83" d="100"/>
          <a:sy n="83" d="100"/>
        </p:scale>
        <p:origin x="46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842260C-D74D-482F-9123-96366BA335A2}" type="datetimeFigureOut">
              <a:rPr lang="en-US" smtClean="0"/>
              <a:t>12/9/2024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6DD69E0-4ACD-4B71-9000-8C166F1B4A09}" type="slidenum">
              <a:rPr lang="en-US" smtClean="0"/>
              <a:t>‹#›</a:t>
            </a:fld>
            <a:endParaRPr lang="en-US"/>
          </a:p>
        </p:txBody>
      </p:sp>
    </p:spTree>
    <p:extLst>
      <p:ext uri="{BB962C8B-B14F-4D97-AF65-F5344CB8AC3E}">
        <p14:creationId xmlns:p14="http://schemas.microsoft.com/office/powerpoint/2010/main" val="603489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C43F-3E8D-D47A-2EED-117C6C3C3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A5332-4E33-7E04-90F6-CECC3B3D9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14D84-B4A3-EF26-98DC-FE4995662D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D58533-111E-D4FB-EF59-343111D873F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76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E2D73-19F9-03CF-F8F1-0E1EDEA154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5C551A-3A18-B169-629D-556A4C046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161E28-E281-6FEE-6434-398936FAB6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4C2A10A-6503-EB4F-18B8-58856C394E5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731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72D28-C2F3-E5D9-2DF1-CC542D200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68379-99DB-F4A8-A1A6-2D3B91BAF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08DB4-35C4-23C6-88B2-60AC954EBB2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7806A8D-D9A3-31FB-5BA8-85FE1B55B4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208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F6206-16B9-0D13-D996-F7D685F630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A160C-8BAD-1E04-52C2-DE08D4B5FD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6AEE8-AAF2-3EA1-24B1-905364389B2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DFD4E01-D184-6FBA-0EBD-5E7D090E5E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543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C6B2C-BEF7-D9CD-41EE-D2F5CBB03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E3DFB-BE30-6E5B-A30D-17150334C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77ABB-DAE0-56CA-4059-8ED9827012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CDF2A8D-88DC-ABC7-2A98-CDDF9D6754A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84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23F94-2024-4717-8CA8-7BE67C61E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20E728-DD3F-EB71-DE0A-AA6B71B46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13A57-8803-64D1-AB39-62A45A33F9D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D63DE7-7CAC-938B-490A-06785002DB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831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8305-1F99-F565-B4EA-7053796C3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6B375-3179-A450-73A6-CCDECEE03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2A175-0C6E-2F0F-EEAC-A09BD21E94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AAC1261-92E8-741D-B079-5F661AC77E6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63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6DAD9-ED64-7D27-035D-D49391707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66F0-6A00-4223-AB3F-A83E5A240F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74945-15A7-2292-064C-1F738E5DF32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3AFF8F4-CBD6-CE5F-42D1-5E1B8A63184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4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D8CEF-C5FB-B5F0-FC47-49555657C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50D35-4F4C-029A-0493-E2A1B3E05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2DAC8-0A2D-EF46-5856-26898AF95A8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C5365A6-B84B-CD71-096D-5C96F5AAF5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673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40D70-7DCD-2E45-EB18-C0416AF4D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76413-541B-3A81-F3C8-1E34E7A759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85F11-4EC6-3727-F9FF-30B104C9011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75DF8E2-9A2B-4A2A-DB2D-8AD9988BE3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77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8B460-50C0-C091-4DBC-A18DB555E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08B9C-5A4B-11E1-B974-E84CC96DF5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CE7D0B-885E-5FB6-5DC1-09973A6A14A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0ACEFF-B007-2F76-4C73-DDC8A989A14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18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A19B4-9854-FEE6-3079-3D9A73FA4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B2C2-7A7C-76D2-CF5E-BA4E3B6F6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DCB4B-34E8-7283-4B4B-F681E9B0C5F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F091E7D-A288-046B-5BF6-EBC2984DA4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94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rtlCol="0"/>
          <a:lstStyle/>
          <a:p>
            <a:pPr rtl="0"/>
            <a:r>
              <a:rPr lang="en-US" noProof="0"/>
              <a:t>Click to edit Master title style</a:t>
            </a:r>
            <a:endParaRPr lang="en-GB" noProof="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rtlCol="0"/>
          <a:lstStyle>
            <a:lvl1pPr marL="0" indent="0">
              <a:buNone/>
              <a:defRPr/>
            </a:lvl1pPr>
          </a:lstStyle>
          <a:p>
            <a:pPr rtl="0"/>
            <a:r>
              <a:rPr lang="en-US" noProof="0"/>
              <a:t>Click to edit Master subtitle style</a:t>
            </a:r>
            <a:endParaRPr lang="en-GB" noProof="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59509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rtlCol="0" anchor="ctr"/>
          <a:lstStyle/>
          <a:p>
            <a:pPr algn="r" rtl="0"/>
            <a:r>
              <a:rPr lang="en-US" noProof="0">
                <a:solidFill>
                  <a:schemeClr val="tx2"/>
                </a:solidFill>
              </a:rPr>
              <a:t>Click to edit Master title style</a:t>
            </a:r>
            <a:endParaRPr lang="en-GB" noProof="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rtlCol="0"/>
          <a:lstStyle/>
          <a:p>
            <a:pPr rtl="0"/>
            <a:r>
              <a:rPr lang="en-US" noProof="0"/>
              <a:t>Click icon to add picture</a:t>
            </a:r>
            <a:endParaRPr lang="en-GB" noProof="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rtlCol="0"/>
          <a:lstStyle/>
          <a:p>
            <a:pPr rtl="0"/>
            <a:r>
              <a:rPr lang="en-US" noProof="0"/>
              <a:t>Click icon to add picture</a:t>
            </a:r>
            <a:endParaRPr lang="en-GB" noProof="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rtlCol="0"/>
          <a:lstStyle/>
          <a:p>
            <a:pPr rtl="0"/>
            <a:r>
              <a:rPr lang="en-US" noProof="0"/>
              <a:t>Click icon to add picture</a:t>
            </a:r>
            <a:endParaRPr lang="en-GB" noProof="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rtlCol="0"/>
          <a:lstStyle/>
          <a:p>
            <a:pPr rtl="0"/>
            <a:r>
              <a:rPr lang="en-US" noProof="0"/>
              <a:t>Click icon to add picture</a:t>
            </a:r>
            <a:endParaRPr lang="en-GB" noProof="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768538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rtlCol="0"/>
          <a:lstStyle/>
          <a:p>
            <a:pPr rtl="0"/>
            <a:r>
              <a:rPr lang="en-US" noProof="0"/>
              <a:t>Click to edit Master title style</a:t>
            </a:r>
            <a:endParaRPr lang="en-GB" noProof="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rtlCol="0"/>
          <a:lstStyle/>
          <a:p>
            <a:pPr rtl="0"/>
            <a:r>
              <a:rPr lang="en-US" noProof="0"/>
              <a:t>Click icon to add picture</a:t>
            </a:r>
            <a:endParaRPr lang="en-GB" noProof="0"/>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115456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en-US" noProof="0"/>
              <a:t>Click to edit Master title style</a:t>
            </a:r>
            <a:endParaRPr lang="en-GB" noProof="0"/>
          </a:p>
        </p:txBody>
      </p:sp>
      <p:sp>
        <p:nvSpPr>
          <p:cNvPr id="3" name="Text Placeholder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3647319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Content Placeholder 2"/>
          <p:cNvSpPr>
            <a:spLocks noGrp="1"/>
          </p:cNvSpPr>
          <p:nvPr>
            <p:ph sz="half" idx="1"/>
          </p:nvPr>
        </p:nvSpPr>
        <p:spPr>
          <a:xfrm>
            <a:off x="581193" y="2228003"/>
            <a:ext cx="5194767" cy="3633047"/>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p:cNvSpPr>
            <a:spLocks noGrp="1"/>
          </p:cNvSpPr>
          <p:nvPr>
            <p:ph sz="half" idx="2"/>
          </p:nvPr>
        </p:nvSpPr>
        <p:spPr>
          <a:xfrm>
            <a:off x="6416039" y="2228003"/>
            <a:ext cx="5194769" cy="3633047"/>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Footer Placeholder 5"/>
          <p:cNvSpPr>
            <a:spLocks noGrp="1"/>
          </p:cNvSpPr>
          <p:nvPr>
            <p:ph type="ftr" sz="quarter" idx="11"/>
          </p:nvPr>
        </p:nvSpPr>
        <p:spPr/>
        <p:txBody>
          <a:bodyPr rtlCol="0"/>
          <a:lstStyle/>
          <a:p>
            <a:pPr rtl="0"/>
            <a:r>
              <a:rPr lang="en-GB" noProof="0"/>
              <a:t>Sample Footer Text</a:t>
            </a:r>
          </a:p>
        </p:txBody>
      </p:sp>
      <p:sp>
        <p:nvSpPr>
          <p:cNvPr id="5" name="Date Placeholder 4"/>
          <p:cNvSpPr>
            <a:spLocks noGrp="1"/>
          </p:cNvSpPr>
          <p:nvPr>
            <p:ph type="dt" sz="half" idx="10"/>
          </p:nvPr>
        </p:nvSpPr>
        <p:spPr/>
        <p:txBody>
          <a:bodyPr rtlCol="0"/>
          <a:lstStyle/>
          <a:p>
            <a:pPr rtl="0"/>
            <a:r>
              <a:rPr lang="en-GB" noProof="0"/>
              <a:t>20XX</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344893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09893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en-US" noProof="0"/>
              <a:t>Click to edit Master title style</a:t>
            </a:r>
            <a:endParaRPr lang="en-GB" noProof="0"/>
          </a:p>
        </p:txBody>
      </p:sp>
      <p:sp>
        <p:nvSpPr>
          <p:cNvPr id="3" name="Content Placeholder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r>
              <a:rPr lang="en-GB" noProof="0"/>
              <a:t>Sample Footer Text</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r>
              <a:rPr lang="en-GB" noProof="0"/>
              <a:t>20XX</a:t>
            </a:r>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GB" noProof="0" smtClean="0"/>
              <a:pPr/>
              <a:t>‹#›</a:t>
            </a:fld>
            <a:endParaRPr lang="en-GB" noProof="0"/>
          </a:p>
        </p:txBody>
      </p:sp>
    </p:spTree>
    <p:extLst>
      <p:ext uri="{BB962C8B-B14F-4D97-AF65-F5344CB8AC3E}">
        <p14:creationId xmlns:p14="http://schemas.microsoft.com/office/powerpoint/2010/main" val="3999331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en-US" noProof="0"/>
              <a:t>Click to edit Master title style</a:t>
            </a:r>
            <a:endParaRPr lang="en-GB" noProof="0"/>
          </a:p>
        </p:txBody>
      </p:sp>
      <p:sp>
        <p:nvSpPr>
          <p:cNvPr id="3" name="Picture Placeholder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noProof="0"/>
              <a:t>Click icon to add picture</a:t>
            </a:r>
            <a:endParaRPr lang="en-GB" noProof="0"/>
          </a:p>
        </p:txBody>
      </p:sp>
      <p:sp>
        <p:nvSpPr>
          <p:cNvPr id="4" name="Text Placeholder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algn="l" rtl="0"/>
            <a:r>
              <a:rPr lang="en-GB" noProof="0"/>
              <a:t>Sample Footer Text</a:t>
            </a:r>
          </a:p>
        </p:txBody>
      </p:sp>
      <p:sp>
        <p:nvSpPr>
          <p:cNvPr id="5" name="Date Placeholder 4"/>
          <p:cNvSpPr>
            <a:spLocks noGrp="1"/>
          </p:cNvSpPr>
          <p:nvPr>
            <p:ph type="dt" sz="half" idx="10"/>
          </p:nvPr>
        </p:nvSpPr>
        <p:spPr/>
        <p:txBody>
          <a:bodyPr rtlCol="0"/>
          <a:lstStyle/>
          <a:p>
            <a:pPr rtl="0"/>
            <a:r>
              <a:rPr lang="en-GB" noProof="0"/>
              <a:t>20XX</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572518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rtlCol="0"/>
          <a:lstStyle>
            <a:lvl1pPr>
              <a:defRPr/>
            </a:lvl1pPr>
          </a:lstStyle>
          <a:p>
            <a:pPr rtl="0"/>
            <a:r>
              <a:rPr lang="en-US" noProof="0"/>
              <a:t>Click to edit Master title style</a:t>
            </a:r>
            <a:endParaRPr lang="en-GB" noProof="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rtlCol="0"/>
          <a:lstStyle>
            <a:lvl1pPr marL="0" indent="0">
              <a:buNone/>
              <a:defRPr/>
            </a:lvl1pPr>
          </a:lstStyle>
          <a:p>
            <a:pPr lvl="0" rtl="0"/>
            <a:r>
              <a:rPr lang="en-US" noProof="0"/>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rtlCol="0"/>
          <a:lstStyle/>
          <a:p>
            <a:pPr rtl="0"/>
            <a:r>
              <a:rPr lang="en-US" noProof="0"/>
              <a:t>Click icon to add picture</a:t>
            </a:r>
            <a:endParaRPr lang="en-GB" noProof="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39892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rtlCol="0">
            <a:normAutofit/>
          </a:bodyPr>
          <a:lstStyle/>
          <a:p>
            <a:pPr rtl="0"/>
            <a:r>
              <a:rPr lang="en-US" noProof="0">
                <a:solidFill>
                  <a:schemeClr val="tx2"/>
                </a:solidFill>
              </a:rPr>
              <a:t>Click to edit Master title style</a:t>
            </a:r>
            <a:endParaRPr lang="en-GB" noProof="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rtlCol="0">
            <a:normAutofit/>
          </a:bodyPr>
          <a:lstStyle>
            <a:lvl1pPr marL="0" indent="0">
              <a:buNone/>
              <a:defRPr/>
            </a:lvl1pPr>
          </a:lstStyle>
          <a:p>
            <a:pPr lvl="0" rtl="0"/>
            <a:r>
              <a:rPr lang="en-US" noProof="0"/>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rtlCol="0"/>
          <a:lstStyle/>
          <a:p>
            <a:pPr rtl="0"/>
            <a:r>
              <a:rPr lang="en-US" noProof="0"/>
              <a:t>Click icon to add picture</a:t>
            </a:r>
            <a:endParaRPr lang="en-GB" noProof="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rtlCol="0"/>
          <a:lstStyle/>
          <a:p>
            <a:pPr rtl="0"/>
            <a:r>
              <a:rPr lang="en-US" noProof="0"/>
              <a:t>Click icon to add picture</a:t>
            </a:r>
            <a:endParaRPr lang="en-GB" noProof="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165688715"/>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rtlCol="0"/>
          <a:lstStyle>
            <a:lvl1pPr marL="0" indent="0">
              <a:buNone/>
              <a:defRPr/>
            </a:lvl1pPr>
          </a:lstStyle>
          <a:p>
            <a:pPr rtl="0"/>
            <a:r>
              <a:rPr lang="en-US" noProof="0"/>
              <a:t>Click to edit Master subtitle style</a:t>
            </a:r>
            <a:endParaRPr lang="en-GB" noProof="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1454662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rtlCol="0"/>
          <a:lstStyle/>
          <a:p>
            <a:pPr rtl="0"/>
            <a:r>
              <a:rPr lang="en-US" noProof="0"/>
              <a:t>Click to edit Master title style</a:t>
            </a:r>
            <a:endParaRPr lang="en-GB" noProof="0"/>
          </a:p>
        </p:txBody>
      </p:sp>
      <p:sp>
        <p:nvSpPr>
          <p:cNvPr id="3" name="Content Placeholder 2"/>
          <p:cNvSpPr>
            <a:spLocks noGrp="1"/>
          </p:cNvSpPr>
          <p:nvPr>
            <p:ph idx="1"/>
          </p:nvPr>
        </p:nvSpPr>
        <p:spPr>
          <a:xfrm>
            <a:off x="581192" y="2340864"/>
            <a:ext cx="11029615" cy="3634486"/>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r>
              <a:rPr lang="en-GB" noProof="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r>
              <a:rPr lang="en-GB" noProof="0"/>
              <a:t>20XX</a:t>
            </a:r>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031881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rtlCol="0"/>
          <a:lstStyle>
            <a:lvl1pPr marL="0" indent="0">
              <a:buNone/>
              <a:defRPr/>
            </a:lvl1pPr>
          </a:lstStyle>
          <a:p>
            <a:pPr rtl="0"/>
            <a:r>
              <a:rPr lang="en-US" noProof="0"/>
              <a:t>Click to edit Master subtitle style</a:t>
            </a:r>
            <a:endParaRPr lang="en-GB" noProof="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rtlCol="0"/>
          <a:lstStyle/>
          <a:p>
            <a:pPr rtl="0"/>
            <a:r>
              <a:rPr lang="en-US" noProof="0"/>
              <a:t>Click icon to add picture</a:t>
            </a:r>
            <a:endParaRPr lang="en-GB" noProof="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888209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rtlCol="0"/>
          <a:lstStyle/>
          <a:p>
            <a:pPr rtl="0"/>
            <a:r>
              <a:rPr lang="en-US" noProof="0"/>
              <a:t>Click to edit Master title style</a:t>
            </a:r>
            <a:endParaRPr lang="en-GB" noProof="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rtlCol="0"/>
          <a:lstStyle/>
          <a:p>
            <a:pPr rtl="0"/>
            <a:r>
              <a:rPr lang="en-US" noProof="0"/>
              <a:t>Click icon to add SmartArt graphic</a:t>
            </a:r>
            <a:endParaRPr lang="en-GB" noProof="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rtlCol="0"/>
          <a:lstStyle/>
          <a:p>
            <a:pPr rtl="0"/>
            <a:r>
              <a:rPr lang="en-US" noProof="0"/>
              <a:t>Click icon to add SmartArt graphic</a:t>
            </a:r>
            <a:endParaRPr lang="en-GB" noProof="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rtlCol="0"/>
          <a:lstStyle/>
          <a:p>
            <a:pPr rtl="0"/>
            <a:r>
              <a:rPr lang="en-US" noProof="0"/>
              <a:t>Click icon to add SmartArt graphic</a:t>
            </a:r>
            <a:endParaRPr lang="en-GB" noProof="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rtlCol="0"/>
          <a:lstStyle/>
          <a:p>
            <a:pPr rtl="0"/>
            <a:r>
              <a:rPr lang="en-US" noProof="0"/>
              <a:t>Click icon to add SmartArt graphic</a:t>
            </a:r>
            <a:endParaRPr lang="en-GB" noProof="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4" name="Footer Placeholder 3"/>
          <p:cNvSpPr>
            <a:spLocks noGrp="1"/>
          </p:cNvSpPr>
          <p:nvPr>
            <p:ph type="ftr" sz="quarter" idx="11"/>
          </p:nvPr>
        </p:nvSpPr>
        <p:spPr/>
        <p:txBody>
          <a:bodyPr rtlCol="0"/>
          <a:lstStyle/>
          <a:p>
            <a:pPr rtl="0"/>
            <a:r>
              <a:rPr lang="en-GB" noProof="0"/>
              <a:t>Sample Footer Text</a:t>
            </a:r>
          </a:p>
        </p:txBody>
      </p:sp>
      <p:sp>
        <p:nvSpPr>
          <p:cNvPr id="3" name="Date Placeholder 2"/>
          <p:cNvSpPr>
            <a:spLocks noGrp="1"/>
          </p:cNvSpPr>
          <p:nvPr>
            <p:ph type="dt" sz="half" idx="10"/>
          </p:nvPr>
        </p:nvSpPr>
        <p:spPr/>
        <p:txBody>
          <a:bodyPr rtlCol="0"/>
          <a:lstStyle/>
          <a:p>
            <a:pPr rtl="0"/>
            <a:r>
              <a:rPr lang="en-GB" noProof="0"/>
              <a:t>20XX</a:t>
            </a:r>
          </a:p>
        </p:txBody>
      </p:sp>
      <p:sp>
        <p:nvSpPr>
          <p:cNvPr id="5" name="Slide Number Placeholder 4"/>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58992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581194" y="2926052"/>
            <a:ext cx="5194766"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6" name="Content Placeholder 5"/>
          <p:cNvSpPr>
            <a:spLocks noGrp="1"/>
          </p:cNvSpPr>
          <p:nvPr>
            <p:ph sz="quarter" idx="4"/>
          </p:nvPr>
        </p:nvSpPr>
        <p:spPr>
          <a:xfrm>
            <a:off x="6416037" y="2926052"/>
            <a:ext cx="5194771"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p:cNvSpPr>
            <a:spLocks noGrp="1"/>
          </p:cNvSpPr>
          <p:nvPr>
            <p:ph type="ftr" sz="quarter" idx="11"/>
          </p:nvPr>
        </p:nvSpPr>
        <p:spPr/>
        <p:txBody>
          <a:bodyPr rtlCol="0"/>
          <a:lstStyle/>
          <a:p>
            <a:pPr rtl="0"/>
            <a:r>
              <a:rPr lang="en-GB" noProof="0"/>
              <a:t>Sample Footer Text</a:t>
            </a:r>
          </a:p>
        </p:txBody>
      </p:sp>
      <p:sp>
        <p:nvSpPr>
          <p:cNvPr id="7" name="Date Placeholder 6"/>
          <p:cNvSpPr>
            <a:spLocks noGrp="1"/>
          </p:cNvSpPr>
          <p:nvPr>
            <p:ph type="dt" sz="half" idx="10"/>
          </p:nvPr>
        </p:nvSpPr>
        <p:spPr/>
        <p:txBody>
          <a:bodyPr rtlCol="0"/>
          <a:lstStyle/>
          <a:p>
            <a:pPr rtl="0"/>
            <a:r>
              <a:rPr lang="en-GB" noProof="0"/>
              <a:t>20XX</a:t>
            </a:r>
          </a:p>
        </p:txBody>
      </p:sp>
      <p:sp>
        <p:nvSpPr>
          <p:cNvPr id="9" name="Slide Number Placeholder 8"/>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759198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581191" y="2250891"/>
            <a:ext cx="3200400"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581194" y="2926052"/>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4412343" y="2250891"/>
            <a:ext cx="320040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6" name="Content Placeholder 5"/>
          <p:cNvSpPr>
            <a:spLocks noGrp="1"/>
          </p:cNvSpPr>
          <p:nvPr>
            <p:ph sz="quarter" idx="4"/>
          </p:nvPr>
        </p:nvSpPr>
        <p:spPr>
          <a:xfrm>
            <a:off x="4412341" y="2926051"/>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p:cNvSpPr>
            <a:spLocks noGrp="1"/>
          </p:cNvSpPr>
          <p:nvPr>
            <p:ph type="ftr" sz="quarter" idx="11"/>
          </p:nvPr>
        </p:nvSpPr>
        <p:spPr/>
        <p:txBody>
          <a:bodyPr rtlCol="0"/>
          <a:lstStyle/>
          <a:p>
            <a:pPr rtl="0"/>
            <a:r>
              <a:rPr lang="en-GB" noProof="0"/>
              <a:t>Sample Footer Text</a:t>
            </a:r>
          </a:p>
        </p:txBody>
      </p:sp>
      <p:sp>
        <p:nvSpPr>
          <p:cNvPr id="7" name="Date Placeholder 6"/>
          <p:cNvSpPr>
            <a:spLocks noGrp="1"/>
          </p:cNvSpPr>
          <p:nvPr>
            <p:ph type="dt" sz="half" idx="10"/>
          </p:nvPr>
        </p:nvSpPr>
        <p:spPr/>
        <p:txBody>
          <a:bodyPr rtlCol="0"/>
          <a:lstStyle/>
          <a:p>
            <a:pPr rtl="0"/>
            <a:r>
              <a:rPr lang="en-GB" noProof="0"/>
              <a:t>20XX</a:t>
            </a:r>
          </a:p>
        </p:txBody>
      </p:sp>
      <p:sp>
        <p:nvSpPr>
          <p:cNvPr id="9" name="Slide Number Placeholder 8"/>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56029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A78C165-B12A-4B46-AC7E-8E730F42CBBA}"/>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F2DE1-F272-49DD-84C1-C2FB82B723E3}"/>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BB053-86D6-405E-A719-7B6EF23E7207}"/>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r>
              <a:rPr lang="en-GB" noProof="0"/>
              <a:t>20XX</a:t>
            </a:r>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r>
              <a:rPr lang="en-GB" noProof="0"/>
              <a:t>Sample Footer Text</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873185622"/>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 id="2147484342" r:id="rId12"/>
    <p:sldLayoutId id="2147484343" r:id="rId13"/>
    <p:sldLayoutId id="2147484344" r:id="rId14"/>
    <p:sldLayoutId id="2147484345" r:id="rId15"/>
    <p:sldLayoutId id="2147484346" r:id="rId16"/>
  </p:sldLayoutIdLst>
  <p:hf hdr="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F6189276-FA72-C283-5D8F-BB495FB049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BF5F6E2-B4C8-D0AA-C6B7-01D8B9F006DD}"/>
              </a:ext>
            </a:extLst>
          </p:cNvPr>
          <p:cNvSpPr txBox="1"/>
          <p:nvPr/>
        </p:nvSpPr>
        <p:spPr>
          <a:xfrm>
            <a:off x="762000" y="1054920"/>
            <a:ext cx="10668000" cy="4748159"/>
          </a:xfrm>
          <a:prstGeom prst="rect">
            <a:avLst/>
          </a:prstGeom>
          <a:noFill/>
        </p:spPr>
        <p:txBody>
          <a:bodyPr wrap="square">
            <a:spAutoFit/>
          </a:bodyPr>
          <a:lstStyle/>
          <a:p>
            <a:pPr algn="ctr">
              <a:lnSpc>
                <a:spcPct val="107000"/>
              </a:lnSpc>
              <a:spcAft>
                <a:spcPts val="800"/>
              </a:spcAft>
            </a:pPr>
            <a:r>
              <a:rPr lang="el-GR" sz="2400" b="1" kern="100" dirty="0">
                <a:solidFill>
                  <a:prstClr val="white"/>
                </a:solidFill>
                <a:latin typeface="Arial" panose="020B0604020202020204" pitchFamily="34" charset="0"/>
                <a:ea typeface="Calibri" panose="020F0502020204030204" pitchFamily="34" charset="0"/>
              </a:rPr>
              <a:t>ΠΥΡΗΝΙΚΟΣ ΣΤΑΘΜΟΣ Άκκουγιου</a:t>
            </a:r>
            <a:r>
              <a:rPr lang="en-US" sz="2400" b="1" kern="100" dirty="0">
                <a:solidFill>
                  <a:prstClr val="white"/>
                </a:solidFill>
                <a:latin typeface="Arial" panose="020B0604020202020204" pitchFamily="34" charset="0"/>
                <a:ea typeface="Calibri" panose="020F0502020204030204" pitchFamily="34" charset="0"/>
              </a:rPr>
              <a:t> </a:t>
            </a:r>
          </a:p>
          <a:p>
            <a:pPr algn="ctr">
              <a:lnSpc>
                <a:spcPct val="107000"/>
              </a:lnSpc>
              <a:spcAft>
                <a:spcPts val="800"/>
              </a:spcAft>
            </a:pPr>
            <a:r>
              <a:rPr lang="el-GR" sz="2400" b="1" dirty="0">
                <a:solidFill>
                  <a:prstClr val="white"/>
                </a:solidFill>
                <a:latin typeface="Arial" panose="020B0604020202020204" pitchFamily="34" charset="0"/>
                <a:ea typeface="Calibri" panose="020F0502020204030204" pitchFamily="34" charset="0"/>
              </a:rPr>
              <a:t>Στρατηγικά ζητήματα ασφάλειας </a:t>
            </a:r>
          </a:p>
          <a:p>
            <a:pPr algn="just">
              <a:lnSpc>
                <a:spcPct val="107000"/>
              </a:lnSpc>
              <a:spcAft>
                <a:spcPts val="800"/>
              </a:spcAft>
            </a:pPr>
            <a:endParaRPr lang="el-GR" b="1" u="sng"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dirty="0">
                <a:solidFill>
                  <a:prstClr val="white"/>
                </a:solidFill>
                <a:latin typeface="Arial" panose="020B0604020202020204" pitchFamily="34" charset="0"/>
                <a:ea typeface="Calibri" panose="020F0502020204030204" pitchFamily="34" charset="0"/>
              </a:rPr>
              <a:t>Χρήση της πυρηνικής ενέργειας για ειρηνικούς σκοπούς π.χ. για παραγωγή ηλεκτρικής ενέργειας.</a:t>
            </a:r>
          </a:p>
          <a:p>
            <a:pPr marL="285750" indent="-285750" algn="just">
              <a:lnSpc>
                <a:spcPct val="107000"/>
              </a:lnSpc>
              <a:spcAft>
                <a:spcPts val="800"/>
              </a:spcAft>
              <a:buFont typeface="Arial" panose="020B0604020202020204" pitchFamily="34" charset="0"/>
              <a:buChar char="•"/>
            </a:pPr>
            <a:r>
              <a:rPr lang="el-GR" dirty="0">
                <a:solidFill>
                  <a:prstClr val="white"/>
                </a:solidFill>
                <a:latin typeface="Arial" panose="020B0604020202020204" pitchFamily="34" charset="0"/>
                <a:ea typeface="Calibri" panose="020F0502020204030204" pitchFamily="34" charset="0"/>
              </a:rPr>
              <a:t>Η Ρωσία για </a:t>
            </a:r>
            <a:r>
              <a:rPr lang="el-GR" kern="100" dirty="0">
                <a:solidFill>
                  <a:prstClr val="white"/>
                </a:solidFill>
                <a:latin typeface="Arial" panose="020B0604020202020204" pitchFamily="34" charset="0"/>
                <a:ea typeface="Calibri" panose="020F0502020204030204" pitchFamily="34" charset="0"/>
              </a:rPr>
              <a:t>πρώτη φορά μέσω της κρατικής εταιρείας Rosatom κατασκευάζει τη </a:t>
            </a:r>
            <a:r>
              <a:rPr lang="el-GR" dirty="0">
                <a:solidFill>
                  <a:prstClr val="white"/>
                </a:solidFill>
                <a:latin typeface="Arial" panose="020B0604020202020204" pitchFamily="34" charset="0"/>
                <a:ea typeface="Calibri" panose="020F0502020204030204" pitchFamily="34" charset="0"/>
              </a:rPr>
              <a:t>μονάδα στο Άκκουγιου με το μοντέλο BOO (Buil</a:t>
            </a:r>
            <a:r>
              <a:rPr lang="en-GB" dirty="0">
                <a:solidFill>
                  <a:prstClr val="white"/>
                </a:solidFill>
                <a:latin typeface="Arial" panose="020B0604020202020204" pitchFamily="34" charset="0"/>
                <a:ea typeface="Calibri" panose="020F0502020204030204" pitchFamily="34" charset="0"/>
              </a:rPr>
              <a:t>d</a:t>
            </a:r>
            <a:r>
              <a:rPr lang="el-GR" dirty="0">
                <a:solidFill>
                  <a:prstClr val="white"/>
                </a:solidFill>
                <a:latin typeface="Arial" panose="020B0604020202020204" pitchFamily="34" charset="0"/>
                <a:ea typeface="Calibri" panose="020F0502020204030204" pitchFamily="34" charset="0"/>
              </a:rPr>
              <a:t>-Own-Operate). </a:t>
            </a:r>
          </a:p>
          <a:p>
            <a:pPr algn="just">
              <a:lnSpc>
                <a:spcPct val="107000"/>
              </a:lnSpc>
              <a:spcAft>
                <a:spcPts val="800"/>
              </a:spcAft>
            </a:pPr>
            <a:r>
              <a:rPr lang="el-GR" dirty="0">
                <a:solidFill>
                  <a:prstClr val="white"/>
                </a:solidFill>
                <a:latin typeface="Arial" panose="020B0604020202020204" pitchFamily="34" charset="0"/>
                <a:ea typeface="Calibri" panose="020F0502020204030204" pitchFamily="34" charset="0"/>
              </a:rPr>
              <a:t>Ισχυροποιεί την παρουσία της:</a:t>
            </a:r>
          </a:p>
          <a:p>
            <a:pPr algn="just">
              <a:lnSpc>
                <a:spcPct val="107000"/>
              </a:lnSpc>
              <a:spcAft>
                <a:spcPts val="800"/>
              </a:spcAft>
            </a:pPr>
            <a:r>
              <a:rPr lang="el-GR" dirty="0">
                <a:solidFill>
                  <a:prstClr val="white"/>
                </a:solidFill>
                <a:latin typeface="Arial" panose="020B0604020202020204" pitchFamily="34" charset="0"/>
                <a:ea typeface="Calibri" panose="020F0502020204030204" pitchFamily="34" charset="0"/>
              </a:rPr>
              <a:t>1. Έχοντας τον έλεγχο για τον επόμενο αιώνα, </a:t>
            </a:r>
          </a:p>
          <a:p>
            <a:pPr algn="just">
              <a:lnSpc>
                <a:spcPct val="107000"/>
              </a:lnSpc>
              <a:spcAft>
                <a:spcPts val="800"/>
              </a:spcAft>
            </a:pPr>
            <a:r>
              <a:rPr lang="el-GR" dirty="0">
                <a:solidFill>
                  <a:prstClr val="white"/>
                </a:solidFill>
                <a:latin typeface="Arial" panose="020B0604020202020204" pitchFamily="34" charset="0"/>
                <a:ea typeface="Calibri" panose="020F0502020204030204" pitchFamily="34" charset="0"/>
              </a:rPr>
              <a:t>2. Δημιουργώντας στρατηγικά ζητήματα ασφάλειας για το ΝΑΤΟ, </a:t>
            </a:r>
          </a:p>
          <a:p>
            <a:pPr algn="just">
              <a:lnSpc>
                <a:spcPct val="107000"/>
              </a:lnSpc>
              <a:spcAft>
                <a:spcPts val="800"/>
              </a:spcAft>
            </a:pPr>
            <a:r>
              <a:rPr lang="el-GR" dirty="0">
                <a:solidFill>
                  <a:prstClr val="white"/>
                </a:solidFill>
                <a:latin typeface="Arial" panose="020B0604020202020204" pitchFamily="34" charset="0"/>
                <a:ea typeface="Calibri" panose="020F0502020204030204" pitchFamily="34" charset="0"/>
              </a:rPr>
              <a:t>3. Δίνοντάς της τη δυνατότητα να χρησιμοποιήσει την πυρηνική ενέργεια ως γεωπολιτικό εργαλείο.</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Είναι η Ρωσία, ένα πυρηνικό εργοστάσιο για μια άλλη χώρα σε αυτή την κλίμακα, με συνολική δυναμικότητα περίπου 4.800 ΜWh.</a:t>
            </a:r>
          </a:p>
        </p:txBody>
      </p:sp>
    </p:spTree>
    <p:extLst>
      <p:ext uri="{BB962C8B-B14F-4D97-AF65-F5344CB8AC3E}">
        <p14:creationId xmlns:p14="http://schemas.microsoft.com/office/powerpoint/2010/main" val="346523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A2FACD7D-CBBD-6BAD-6EE2-54DE5C9349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F54EC7-A8C1-B2AC-8793-CA114886BEF7}"/>
              </a:ext>
            </a:extLst>
          </p:cNvPr>
          <p:cNvPicPr>
            <a:picLocks noChangeAspect="1"/>
          </p:cNvPicPr>
          <p:nvPr/>
        </p:nvPicPr>
        <p:blipFill>
          <a:blip r:embed="rId3">
            <a:extLst>
              <a:ext uri="{28A0092B-C50C-407E-A947-70E740481C1C}">
                <a14:useLocalDpi xmlns:a14="http://schemas.microsoft.com/office/drawing/2010/main" val="0"/>
              </a:ext>
            </a:extLst>
          </a:blip>
          <a:srcRect l="725" t="1343" r="601"/>
          <a:stretch/>
        </p:blipFill>
        <p:spPr bwMode="auto">
          <a:xfrm>
            <a:off x="2207490" y="729673"/>
            <a:ext cx="7601528" cy="5948218"/>
          </a:xfrm>
          <a:prstGeom prst="rect">
            <a:avLst/>
          </a:prstGeom>
          <a:noFill/>
          <a:ln>
            <a:noFill/>
          </a:ln>
        </p:spPr>
      </p:pic>
    </p:spTree>
    <p:extLst>
      <p:ext uri="{BB962C8B-B14F-4D97-AF65-F5344CB8AC3E}">
        <p14:creationId xmlns:p14="http://schemas.microsoft.com/office/powerpoint/2010/main" val="2885424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AFC01FAF-FC6D-9E9C-33EA-725AAE7B1664}"/>
            </a:ext>
          </a:extLst>
        </p:cNvPr>
        <p:cNvGrpSpPr/>
        <p:nvPr/>
      </p:nvGrpSpPr>
      <p:grpSpPr>
        <a:xfrm>
          <a:off x="0" y="0"/>
          <a:ext cx="0" cy="0"/>
          <a:chOff x="0" y="0"/>
          <a:chExt cx="0" cy="0"/>
        </a:xfrm>
      </p:grpSpPr>
      <p:pic>
        <p:nvPicPr>
          <p:cNvPr id="4" name="Picture 6" descr="undefined">
            <a:extLst>
              <a:ext uri="{FF2B5EF4-FFF2-40B4-BE49-F238E27FC236}">
                <a16:creationId xmlns:a16="http://schemas.microsoft.com/office/drawing/2014/main" id="{518B03BF-59EB-32D4-1015-72990138C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91" y="667294"/>
            <a:ext cx="4996252" cy="60036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265ED6E-B8CA-F75A-8CB8-A6FBEFD530C7}"/>
              </a:ext>
            </a:extLst>
          </p:cNvPr>
          <p:cNvPicPr>
            <a:picLocks noChangeAspect="1"/>
          </p:cNvPicPr>
          <p:nvPr/>
        </p:nvPicPr>
        <p:blipFill>
          <a:blip r:embed="rId4"/>
          <a:stretch>
            <a:fillRect/>
          </a:stretch>
        </p:blipFill>
        <p:spPr>
          <a:xfrm>
            <a:off x="7131540" y="870238"/>
            <a:ext cx="4615072" cy="2402032"/>
          </a:xfrm>
          <a:prstGeom prst="rect">
            <a:avLst/>
          </a:prstGeom>
        </p:spPr>
      </p:pic>
      <p:pic>
        <p:nvPicPr>
          <p:cNvPr id="3" name="Picture 2">
            <a:extLst>
              <a:ext uri="{FF2B5EF4-FFF2-40B4-BE49-F238E27FC236}">
                <a16:creationId xmlns:a16="http://schemas.microsoft.com/office/drawing/2014/main" id="{59C0A957-AC95-BADF-664A-FDCB722A203C}"/>
              </a:ext>
            </a:extLst>
          </p:cNvPr>
          <p:cNvPicPr>
            <a:picLocks noChangeAspect="1"/>
          </p:cNvPicPr>
          <p:nvPr/>
        </p:nvPicPr>
        <p:blipFill>
          <a:blip r:embed="rId5"/>
          <a:stretch>
            <a:fillRect/>
          </a:stretch>
        </p:blipFill>
        <p:spPr>
          <a:xfrm>
            <a:off x="7131540" y="3585731"/>
            <a:ext cx="4615072" cy="2930818"/>
          </a:xfrm>
          <a:prstGeom prst="rect">
            <a:avLst/>
          </a:prstGeom>
        </p:spPr>
      </p:pic>
    </p:spTree>
    <p:extLst>
      <p:ext uri="{BB962C8B-B14F-4D97-AF65-F5344CB8AC3E}">
        <p14:creationId xmlns:p14="http://schemas.microsoft.com/office/powerpoint/2010/main" val="3440305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AB17420F-02C1-3646-2E74-AAD718386B6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C525209-28A6-836D-F8F1-DA66222D5C2A}"/>
              </a:ext>
            </a:extLst>
          </p:cNvPr>
          <p:cNvPicPr>
            <a:picLocks noChangeAspect="1"/>
          </p:cNvPicPr>
          <p:nvPr/>
        </p:nvPicPr>
        <p:blipFill>
          <a:blip r:embed="rId3"/>
          <a:srcRect t="1" b="702"/>
          <a:stretch/>
        </p:blipFill>
        <p:spPr>
          <a:xfrm>
            <a:off x="4958440" y="1339272"/>
            <a:ext cx="6901051" cy="4636655"/>
          </a:xfrm>
          <a:prstGeom prst="rect">
            <a:avLst/>
          </a:prstGeom>
        </p:spPr>
      </p:pic>
    </p:spTree>
    <p:extLst>
      <p:ext uri="{BB962C8B-B14F-4D97-AF65-F5344CB8AC3E}">
        <p14:creationId xmlns:p14="http://schemas.microsoft.com/office/powerpoint/2010/main" val="700937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0A3C9653-5683-21A1-6503-6D953A2F0756}"/>
            </a:ext>
          </a:extLst>
        </p:cNvPr>
        <p:cNvGrpSpPr/>
        <p:nvPr/>
      </p:nvGrpSpPr>
      <p:grpSpPr>
        <a:xfrm>
          <a:off x="0" y="0"/>
          <a:ext cx="0" cy="0"/>
          <a:chOff x="0" y="0"/>
          <a:chExt cx="0" cy="0"/>
        </a:xfrm>
      </p:grpSpPr>
      <p:sp>
        <p:nvSpPr>
          <p:cNvPr id="4" name="Rectangle 5">
            <a:extLst>
              <a:ext uri="{FF2B5EF4-FFF2-40B4-BE49-F238E27FC236}">
                <a16:creationId xmlns:a16="http://schemas.microsoft.com/office/drawing/2014/main" id="{42715C1F-6E32-0E55-0C16-2C05139E7780}"/>
              </a:ext>
            </a:extLst>
          </p:cNvPr>
          <p:cNvSpPr>
            <a:spLocks noChangeArrowheads="1"/>
          </p:cNvSpPr>
          <p:nvPr/>
        </p:nvSpPr>
        <p:spPr bwMode="auto">
          <a:xfrm>
            <a:off x="389924" y="956144"/>
            <a:ext cx="6153666" cy="494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nSpc>
                <a:spcPct val="107000"/>
              </a:lnSpc>
              <a:spcAft>
                <a:spcPts val="800"/>
              </a:spcAft>
            </a:pPr>
            <a:r>
              <a:rPr lang="el-GR" sz="2400" b="1" kern="100" dirty="0">
                <a:solidFill>
                  <a:prstClr val="white"/>
                </a:solidFill>
                <a:latin typeface="Arial" panose="020B0604020202020204" pitchFamily="34" charset="0"/>
                <a:ea typeface="Calibri" panose="020F0502020204030204" pitchFamily="34" charset="0"/>
              </a:rPr>
              <a:t>ΠΥΡΗΝΙΚΟΣ ΣΤΑΘΜΟΣ Άκκουγιου</a:t>
            </a:r>
            <a:r>
              <a:rPr lang="en-US" sz="2400" kern="100" dirty="0">
                <a:solidFill>
                  <a:prstClr val="white"/>
                </a:solidFill>
                <a:latin typeface="Arial" panose="020B0604020202020204" pitchFamily="34" charset="0"/>
                <a:ea typeface="Calibri" panose="020F0502020204030204" pitchFamily="34" charset="0"/>
              </a:rPr>
              <a:t> </a:t>
            </a:r>
          </a:p>
          <a:p>
            <a:pPr>
              <a:lnSpc>
                <a:spcPct val="107000"/>
              </a:lnSpc>
              <a:spcAft>
                <a:spcPts val="800"/>
              </a:spcAft>
            </a:pPr>
            <a:endParaRPr lang="el-GR"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Τον Μάιο 2010 υπογράφθηκε συμφωνία για </a:t>
            </a:r>
            <a:r>
              <a:rPr lang="el-GR" b="1" kern="100" dirty="0">
                <a:solidFill>
                  <a:prstClr val="white"/>
                </a:solidFill>
                <a:latin typeface="Arial" panose="020B0604020202020204" pitchFamily="34" charset="0"/>
                <a:ea typeface="Calibri" panose="020F0502020204030204" pitchFamily="34" charset="0"/>
              </a:rPr>
              <a:t>τέσσερεις αντιδραστήρες </a:t>
            </a:r>
            <a:r>
              <a:rPr lang="el-GR" kern="100" dirty="0">
                <a:solidFill>
                  <a:prstClr val="white"/>
                </a:solidFill>
                <a:latin typeface="Arial" panose="020B0604020202020204" pitchFamily="34" charset="0"/>
                <a:ea typeface="Calibri" panose="020F0502020204030204" pitchFamily="34" charset="0"/>
              </a:rPr>
              <a:t>VVER-1200 (Generation III+). </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Μετά από πολλές καθυστερήσεις, η κατασκευή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στο Akkuyu-1 ξεκίνησε τον Απρίλιο 2018,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στο Akkuyu-2 τον Απρίλιο 2020,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στο Akkuyu-3 τον Μάρτιο 2021,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και στο Akkuyu-4 τον Ιούλιο 2022. </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Η μονάδα 1 είχε προγραμματιστεί να λειτουργήσει το 2023, για την 100ή επέτειο της Δημοκρατίας της Τουρκίας,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στη συνέχεια το 2024 «εν καιρώ για την 101η επέτειο της χώρας». </a:t>
            </a:r>
            <a:endParaRPr lang="en-GB" kern="100" dirty="0">
              <a:solidFill>
                <a:prstClr val="white"/>
              </a:solidFill>
              <a:latin typeface="Arial" panose="020B060402020202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2976B5B2-4191-0E98-15C9-BB4BE4F9F52D}"/>
              </a:ext>
            </a:extLst>
          </p:cNvPr>
          <p:cNvPicPr>
            <a:picLocks noChangeAspect="1"/>
          </p:cNvPicPr>
          <p:nvPr/>
        </p:nvPicPr>
        <p:blipFill>
          <a:blip r:embed="rId3"/>
          <a:stretch>
            <a:fillRect/>
          </a:stretch>
        </p:blipFill>
        <p:spPr>
          <a:xfrm>
            <a:off x="6895495" y="638386"/>
            <a:ext cx="4391342" cy="2313718"/>
          </a:xfrm>
          <a:prstGeom prst="rect">
            <a:avLst/>
          </a:prstGeom>
        </p:spPr>
      </p:pic>
      <p:sp>
        <p:nvSpPr>
          <p:cNvPr id="5" name="TextBox 4">
            <a:extLst>
              <a:ext uri="{FF2B5EF4-FFF2-40B4-BE49-F238E27FC236}">
                <a16:creationId xmlns:a16="http://schemas.microsoft.com/office/drawing/2014/main" id="{525C0186-93EC-D6F0-42E5-6BAC1777F578}"/>
              </a:ext>
            </a:extLst>
          </p:cNvPr>
          <p:cNvSpPr txBox="1"/>
          <p:nvPr/>
        </p:nvSpPr>
        <p:spPr>
          <a:xfrm>
            <a:off x="6792567" y="2952104"/>
            <a:ext cx="5009509" cy="3780522"/>
          </a:xfrm>
          <a:prstGeom prst="rect">
            <a:avLst/>
          </a:prstGeom>
          <a:noFill/>
        </p:spPr>
        <p:txBody>
          <a:bodyPr wrap="square">
            <a:spAutoFit/>
          </a:bodyPr>
          <a:lstStyle/>
          <a:p>
            <a:pPr algn="just">
              <a:lnSpc>
                <a:spcPct val="150000"/>
              </a:lnSpc>
            </a:pPr>
            <a:r>
              <a:rPr lang="el-GR" kern="100" dirty="0">
                <a:solidFill>
                  <a:prstClr val="white"/>
                </a:solidFill>
                <a:latin typeface="Arial" panose="020B0604020202020204" pitchFamily="34" charset="0"/>
                <a:ea typeface="Calibri" panose="020F0502020204030204" pitchFamily="34" charset="0"/>
              </a:rPr>
              <a:t>Μέχρι το 2050, η Τουρκία σχεδιάζει να έχει πυρηνική δυναμικότητα άνω των 20 GW, που ισοδυναμεί με τέσσερα έργα μεγέθους </a:t>
            </a:r>
            <a:r>
              <a:rPr lang="el-GR" b="1" dirty="0">
                <a:solidFill>
                  <a:prstClr val="white"/>
                </a:solidFill>
                <a:latin typeface="Arial" panose="020B0604020202020204" pitchFamily="34" charset="0"/>
              </a:rPr>
              <a:t>Άκκουγιου</a:t>
            </a:r>
            <a:r>
              <a:rPr lang="el-GR" kern="100" dirty="0">
                <a:solidFill>
                  <a:prstClr val="white"/>
                </a:solidFill>
                <a:latin typeface="Arial" panose="020B0604020202020204" pitchFamily="34" charset="0"/>
                <a:ea typeface="Calibri" panose="020F0502020204030204" pitchFamily="34" charset="0"/>
              </a:rPr>
              <a:t>. Αυτή η επέκταση περιλαμβάνει αντιδραστήρες μεγάλης ΙΣΧΥΟΣ, αλλά και αναδυόμενες τεχνολογίες μικρών αρθρωτών αντιδραστήρων (SMR), συμβάλλοντας στον μακροπρόθεσμο στόχο της Τουρκίας για ουδετερότητα άνθρακα έως το 2053.</a:t>
            </a:r>
            <a:endParaRPr lang="en-US"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55484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290E30F9-8C9D-C994-0B5F-A8DCAADC574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D8CA2A7-E2DD-0C07-EBBE-473AB3C260BB}"/>
              </a:ext>
            </a:extLst>
          </p:cNvPr>
          <p:cNvSpPr txBox="1"/>
          <p:nvPr/>
        </p:nvSpPr>
        <p:spPr>
          <a:xfrm>
            <a:off x="406650" y="692184"/>
            <a:ext cx="7471678" cy="2153025"/>
          </a:xfrm>
          <a:prstGeom prst="rect">
            <a:avLst/>
          </a:prstGeom>
          <a:noFill/>
        </p:spPr>
        <p:txBody>
          <a:bodyPr wrap="square">
            <a:spAutoFit/>
          </a:bodyPr>
          <a:lstStyle/>
          <a:p>
            <a:pPr algn="just">
              <a:lnSpc>
                <a:spcPct val="107000"/>
              </a:lnSpc>
              <a:spcAft>
                <a:spcPts val="800"/>
              </a:spcAft>
            </a:pPr>
            <a:r>
              <a:rPr lang="el-GR" sz="2400" b="1" kern="100" dirty="0">
                <a:solidFill>
                  <a:prstClr val="white"/>
                </a:solidFill>
                <a:latin typeface="Arial" panose="020B0604020202020204" pitchFamily="34" charset="0"/>
                <a:ea typeface="Calibri" panose="020F0502020204030204" pitchFamily="34" charset="0"/>
              </a:rPr>
              <a:t>Φόβοι γύρω από τον Πυρηνικό Σταθμό </a:t>
            </a:r>
            <a:r>
              <a:rPr lang="el-GR" sz="2400" b="1" dirty="0">
                <a:solidFill>
                  <a:prstClr val="white"/>
                </a:solidFill>
                <a:latin typeface="Arial" panose="020B0604020202020204" pitchFamily="34" charset="0"/>
              </a:rPr>
              <a:t>Άκκουγιου</a:t>
            </a:r>
            <a:endParaRPr lang="en-US" sz="2400" b="1"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Το πυρηνικό εργοστάσιο στο </a:t>
            </a:r>
            <a:r>
              <a:rPr lang="el-GR" b="1" dirty="0">
                <a:solidFill>
                  <a:prstClr val="white"/>
                </a:solidFill>
                <a:latin typeface="Arial" panose="020B0604020202020204" pitchFamily="34" charset="0"/>
              </a:rPr>
              <a:t>Άκκουγιου</a:t>
            </a:r>
            <a:r>
              <a:rPr lang="el-GR" kern="100" dirty="0">
                <a:solidFill>
                  <a:prstClr val="white"/>
                </a:solidFill>
                <a:latin typeface="Arial" panose="020B0604020202020204" pitchFamily="34" charset="0"/>
                <a:ea typeface="Calibri" panose="020F0502020204030204" pitchFamily="34" charset="0"/>
              </a:rPr>
              <a:t> έχει σχεδιαστεί για να αντέχει σε σεισμό με ένταση 9 βαθμών στην κλίμακα MSK-64</a:t>
            </a:r>
            <a:r>
              <a:rPr lang="en-GB" kern="100" dirty="0">
                <a:solidFill>
                  <a:prstClr val="white"/>
                </a:solidFill>
                <a:latin typeface="Arial" panose="020B0604020202020204" pitchFamily="34" charset="0"/>
                <a:ea typeface="Calibri" panose="020F0502020204030204" pitchFamily="34" charset="0"/>
              </a:rPr>
              <a:t> (</a:t>
            </a:r>
            <a:r>
              <a:rPr lang="el-GR" kern="100" dirty="0">
                <a:solidFill>
                  <a:prstClr val="white"/>
                </a:solidFill>
                <a:latin typeface="Arial" panose="020B0604020202020204" pitchFamily="34" charset="0"/>
                <a:ea typeface="Calibri" panose="020F0502020204030204" pitchFamily="34" charset="0"/>
              </a:rPr>
              <a:t>μέχρι 12).</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Στις 6 Φεβρουαρίου 2023, έπληξαν δύο σεισμοί (ένας 7,7 και ο δεύτερος 7,6 Ρίχτερ), την πόλη Kahramanmaras της Τουρκίας, η οποία βρίσκεται σε απόσταση περίπου 270 km από την περιοχή </a:t>
            </a:r>
            <a:r>
              <a:rPr lang="el-GR" b="1" dirty="0">
                <a:solidFill>
                  <a:prstClr val="white"/>
                </a:solidFill>
                <a:latin typeface="Arial" panose="020B0604020202020204" pitchFamily="34" charset="0"/>
              </a:rPr>
              <a:t>Άκκουγιου.</a:t>
            </a:r>
            <a:endParaRPr lang="en-US" kern="100" dirty="0">
              <a:solidFill>
                <a:prstClr val="white"/>
              </a:solidFill>
              <a:latin typeface="Arial" panose="020B060402020202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4EB782DD-BEF2-B31E-8D7F-AC797A32D381}"/>
              </a:ext>
            </a:extLst>
          </p:cNvPr>
          <p:cNvPicPr>
            <a:picLocks noChangeAspect="1"/>
          </p:cNvPicPr>
          <p:nvPr/>
        </p:nvPicPr>
        <p:blipFill>
          <a:blip r:embed="rId3"/>
          <a:stretch>
            <a:fillRect/>
          </a:stretch>
        </p:blipFill>
        <p:spPr>
          <a:xfrm>
            <a:off x="8063345" y="766618"/>
            <a:ext cx="3922866" cy="5941151"/>
          </a:xfrm>
          <a:prstGeom prst="rect">
            <a:avLst/>
          </a:prstGeom>
        </p:spPr>
      </p:pic>
      <p:pic>
        <p:nvPicPr>
          <p:cNvPr id="6" name="Picture 5">
            <a:extLst>
              <a:ext uri="{FF2B5EF4-FFF2-40B4-BE49-F238E27FC236}">
                <a16:creationId xmlns:a16="http://schemas.microsoft.com/office/drawing/2014/main" id="{D5E1A8C6-2918-4FD3-AC5F-E64A48276A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3760" y="3057236"/>
            <a:ext cx="4714060" cy="3650534"/>
          </a:xfrm>
          <a:prstGeom prst="rect">
            <a:avLst/>
          </a:prstGeom>
          <a:noFill/>
          <a:ln>
            <a:noFill/>
          </a:ln>
        </p:spPr>
      </p:pic>
    </p:spTree>
    <p:extLst>
      <p:ext uri="{BB962C8B-B14F-4D97-AF65-F5344CB8AC3E}">
        <p14:creationId xmlns:p14="http://schemas.microsoft.com/office/powerpoint/2010/main" val="2648956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1BBDE628-D63D-FBD4-2DDA-99C0ABAAA8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441FAB-2CBA-F40E-241C-95C37285712B}"/>
              </a:ext>
            </a:extLst>
          </p:cNvPr>
          <p:cNvSpPr txBox="1"/>
          <p:nvPr/>
        </p:nvSpPr>
        <p:spPr>
          <a:xfrm>
            <a:off x="299559" y="574660"/>
            <a:ext cx="11504514" cy="5708679"/>
          </a:xfrm>
          <a:prstGeom prst="rect">
            <a:avLst/>
          </a:prstGeom>
          <a:noFill/>
        </p:spPr>
        <p:txBody>
          <a:bodyPr wrap="square">
            <a:spAutoFit/>
          </a:bodyPr>
          <a:lstStyle/>
          <a:p>
            <a:pPr algn="ctr">
              <a:lnSpc>
                <a:spcPct val="150000"/>
              </a:lnSpc>
            </a:pPr>
            <a:r>
              <a:rPr lang="el-GR" sz="2400" b="1" kern="100" dirty="0">
                <a:solidFill>
                  <a:prstClr val="white"/>
                </a:solidFill>
                <a:latin typeface="Arial" panose="020B0604020202020204" pitchFamily="34" charset="0"/>
                <a:ea typeface="Calibri" panose="020F0502020204030204" pitchFamily="34" charset="0"/>
                <a:cs typeface="Arial" panose="020B0604020202020204" pitchFamily="34" charset="0"/>
              </a:rPr>
              <a:t>Μέτρηση Ραδιενέργειας στην ατμόσφαιρα</a:t>
            </a: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Ευρωπαϊκή Πλατφόρμα Ανταλλαγής Ραδιολογικών Δεδομένων (EURDEP) </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1. Μηχανισμός ανταλλαγής και παρουσίασης δεδομένων ραδιολογικής παρακολούθησης. </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2. Συλλέγονται και μοιράζονται 39 συμμετέχουσες χώρες σε σχεδόν ΠΡΑΓΜΑΤΙΚΟ ΧΡΟΝΟ.</a:t>
            </a:r>
            <a:endParaRPr lang="en-US"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3. Επίσημο εργαλείο της ΕΕ για ανταλλαγή Ραδιολογικών Δεδομένων </a:t>
            </a:r>
            <a:r>
              <a:rPr lang="el-GR" b="1" kern="100" dirty="0">
                <a:solidFill>
                  <a:prstClr val="white"/>
                </a:solidFill>
                <a:latin typeface="Arial" panose="020B0604020202020204" pitchFamily="34" charset="0"/>
                <a:ea typeface="Calibri" panose="020F0502020204030204" pitchFamily="34" charset="0"/>
              </a:rPr>
              <a:t>κατά τη διάρκεια έκτακτης ανάγκης.</a:t>
            </a:r>
            <a:endParaRPr lang="el-GR"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4. Τα δεδομένα ανταλλάσσονται συνεχώς, αυτόματα, και είναι διαθέσιμα ανά πάσα στιγμή.</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5. Αντικατοπτρίζουν το τρέχον φυσικό υπόβαθρο ακτινοβολίας.</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6. Το EURDEP δεν είναι ένα σύστημα ταχείας ειδοποίησης.</a:t>
            </a:r>
          </a:p>
          <a:p>
            <a:pPr>
              <a:lnSpc>
                <a:spcPct val="107000"/>
              </a:lnSpc>
              <a:spcAft>
                <a:spcPts val="800"/>
              </a:spcAft>
            </a:pPr>
            <a:r>
              <a:rPr lang="en-US" b="1" dirty="0">
                <a:solidFill>
                  <a:prstClr val="white"/>
                </a:solidFill>
                <a:latin typeface="Arial" panose="020B0604020202020204" pitchFamily="34" charset="0"/>
              </a:rPr>
              <a:t>European Community Urgent Radiological Information Exchange</a:t>
            </a:r>
            <a:r>
              <a:rPr lang="el-GR" b="1" dirty="0">
                <a:solidFill>
                  <a:prstClr val="white"/>
                </a:solidFill>
                <a:latin typeface="Arial" panose="020B0604020202020204" pitchFamily="34" charset="0"/>
              </a:rPr>
              <a:t> </a:t>
            </a:r>
            <a:r>
              <a:rPr lang="en-US" kern="100" dirty="0">
                <a:solidFill>
                  <a:prstClr val="white"/>
                </a:solidFill>
                <a:latin typeface="Arial" panose="020B0604020202020204" pitchFamily="34" charset="0"/>
                <a:ea typeface="Calibri" panose="020F0502020204030204" pitchFamily="34" charset="0"/>
              </a:rPr>
              <a:t>(ECURIE)</a:t>
            </a:r>
            <a:r>
              <a:rPr lang="el-GR" kern="100" dirty="0">
                <a:solidFill>
                  <a:prstClr val="white"/>
                </a:solidFill>
                <a:latin typeface="Arial" panose="020B0604020202020204" pitchFamily="34" charset="0"/>
                <a:ea typeface="Calibri" panose="020F0502020204030204" pitchFamily="34" charset="0"/>
              </a:rPr>
              <a:t> </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Σύστημα ανταλλαγής πληροφοριών επείγουσας ακτινολογικής βοήθειας της Ε.Ε.</a:t>
            </a:r>
            <a:endParaRPr lang="en-US"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Γνωστοποίηση ενός ραδιολογικού ατυχήματος ή έκτακτης ανάγκης.</a:t>
            </a:r>
            <a:endParaRPr lang="el-GR" b="1"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Η συμμετοχή χωρών εκτός ΕΕ είναι εθελοντική, όμως</a:t>
            </a: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οι συμμετέχουσες χώρες υπογράφουν Διοικητικό Διακανονισμό με την Ευρωπαϊκή Επιτροπή,</a:t>
            </a: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για να διασφαλιστεί ότι η παράδοση δεδομένων θα συνεχιστεί και σε καταστάσεις έκτακτης ανάγκης</a:t>
            </a:r>
            <a:r>
              <a:rPr lang="el-GR" kern="100" dirty="0">
                <a:solidFill>
                  <a:prstClr val="white"/>
                </a:solidFill>
                <a:latin typeface="Arial" panose="020B0604020202020204" pitchFamily="34" charset="0"/>
                <a:ea typeface="Calibri" panose="020F0502020204030204" pitchFamily="34" charset="0"/>
              </a:rPr>
              <a:t>.  </a:t>
            </a:r>
          </a:p>
        </p:txBody>
      </p:sp>
    </p:spTree>
    <p:extLst>
      <p:ext uri="{BB962C8B-B14F-4D97-AF65-F5344CB8AC3E}">
        <p14:creationId xmlns:p14="http://schemas.microsoft.com/office/powerpoint/2010/main" val="2372578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EB564CFA-F069-1F09-1482-8C2D301A11A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AC793D5-4B3F-B030-AFD8-26FBB6B0F0D4}"/>
              </a:ext>
            </a:extLst>
          </p:cNvPr>
          <p:cNvPicPr>
            <a:picLocks noChangeAspect="1"/>
          </p:cNvPicPr>
          <p:nvPr/>
        </p:nvPicPr>
        <p:blipFill>
          <a:blip r:embed="rId3"/>
          <a:srcRect t="4734" b="13727"/>
          <a:stretch/>
        </p:blipFill>
        <p:spPr>
          <a:xfrm>
            <a:off x="2105891" y="1791855"/>
            <a:ext cx="8110592" cy="4959928"/>
          </a:xfrm>
          <a:prstGeom prst="rect">
            <a:avLst/>
          </a:prstGeom>
        </p:spPr>
      </p:pic>
      <p:sp>
        <p:nvSpPr>
          <p:cNvPr id="3" name="TextBox 2">
            <a:extLst>
              <a:ext uri="{FF2B5EF4-FFF2-40B4-BE49-F238E27FC236}">
                <a16:creationId xmlns:a16="http://schemas.microsoft.com/office/drawing/2014/main" id="{05B531B9-E879-B24A-5394-3CA5956484A1}"/>
              </a:ext>
            </a:extLst>
          </p:cNvPr>
          <p:cNvSpPr txBox="1"/>
          <p:nvPr/>
        </p:nvSpPr>
        <p:spPr>
          <a:xfrm>
            <a:off x="0" y="901170"/>
            <a:ext cx="12192000" cy="577850"/>
          </a:xfrm>
          <a:prstGeom prst="rect">
            <a:avLst/>
          </a:prstGeom>
          <a:noFill/>
        </p:spPr>
        <p:txBody>
          <a:bodyPr wrap="square">
            <a:spAutoFit/>
          </a:bodyPr>
          <a:lstStyle/>
          <a:p>
            <a:pPr algn="ctr">
              <a:lnSpc>
                <a:spcPct val="150000"/>
              </a:lnSpc>
            </a:pPr>
            <a:r>
              <a:rPr lang="el-GR" sz="2400" b="1" kern="100" dirty="0">
                <a:solidFill>
                  <a:prstClr val="white"/>
                </a:solidFill>
                <a:latin typeface="Arial" panose="020B0604020202020204" pitchFamily="34" charset="0"/>
                <a:ea typeface="Calibri" panose="020F0502020204030204" pitchFamily="34" charset="0"/>
                <a:cs typeface="Arial" panose="020B0604020202020204" pitchFamily="34" charset="0"/>
              </a:rPr>
              <a:t>Ευρωπαϊκό Σύστημα </a:t>
            </a:r>
            <a:r>
              <a:rPr lang="el-GR" sz="2400" b="1" kern="100" dirty="0">
                <a:solidFill>
                  <a:prstClr val="white"/>
                </a:solidFill>
                <a:latin typeface="Arial" panose="020B0604020202020204" pitchFamily="34" charset="0"/>
                <a:ea typeface="Calibri" panose="020F0502020204030204" pitchFamily="34" charset="0"/>
              </a:rPr>
              <a:t>EURDEP</a:t>
            </a:r>
            <a:endParaRPr lang="el-GR" sz="2400" b="1"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5034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5D43ACC1-728F-5600-D000-0D8FCCB446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380FB2-2E85-6A7E-7B6E-6BBCF10DD63A}"/>
              </a:ext>
            </a:extLst>
          </p:cNvPr>
          <p:cNvSpPr txBox="1"/>
          <p:nvPr/>
        </p:nvSpPr>
        <p:spPr>
          <a:xfrm>
            <a:off x="282595" y="853854"/>
            <a:ext cx="6127940" cy="5748369"/>
          </a:xfrm>
          <a:prstGeom prst="rect">
            <a:avLst/>
          </a:prstGeom>
          <a:noFill/>
        </p:spPr>
        <p:txBody>
          <a:bodyPr wrap="square">
            <a:spAutoFit/>
          </a:bodyPr>
          <a:lstStyle/>
          <a:p>
            <a:pPr algn="ctr">
              <a:lnSpc>
                <a:spcPct val="150000"/>
              </a:lnSpc>
            </a:pPr>
            <a:r>
              <a:rPr lang="el-GR" sz="2400" b="1" dirty="0">
                <a:solidFill>
                  <a:prstClr val="white"/>
                </a:solidFill>
                <a:latin typeface="Arial" panose="020B0604020202020204" pitchFamily="34" charset="0"/>
                <a:ea typeface="Calibri" panose="020F0502020204030204" pitchFamily="34" charset="0"/>
                <a:cs typeface="Arial" panose="020B0604020202020204" pitchFamily="34" charset="0"/>
              </a:rPr>
              <a:t>ΚΥΠΡΙΑΚΗ ΔΗΜΟΚΡΑΤΙΑ </a:t>
            </a:r>
          </a:p>
          <a:p>
            <a:pPr>
              <a:lnSpc>
                <a:spcPts val="2500"/>
              </a:lnSpc>
            </a:pPr>
            <a:r>
              <a:rPr lang="el-GR" b="1" dirty="0">
                <a:solidFill>
                  <a:prstClr val="white"/>
                </a:solidFill>
                <a:latin typeface="Arial" panose="020B0604020202020204" pitchFamily="34" charset="0"/>
                <a:ea typeface="Calibri" panose="020F0502020204030204" pitchFamily="34" charset="0"/>
                <a:cs typeface="Arial" panose="020B0604020202020204" pitchFamily="34" charset="0"/>
              </a:rPr>
              <a:t>Μετρήσεις επιπέδων ιονίζουσας ακτινοβολίας / ραδιενέργειας στην ατμόσφαιρα </a:t>
            </a:r>
          </a:p>
          <a:p>
            <a:pPr>
              <a:lnSpc>
                <a:spcPts val="2500"/>
              </a:lnSpc>
            </a:pPr>
            <a:endParaRPr lang="el-GR" b="1"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kern="100" dirty="0">
                <a:solidFill>
                  <a:prstClr val="white"/>
                </a:solidFill>
                <a:latin typeface="Arial" panose="020B0604020202020204" pitchFamily="34" charset="0"/>
                <a:ea typeface="Calibri" panose="020F0502020204030204" pitchFamily="34" charset="0"/>
              </a:rPr>
              <a:t>Τμήμα Επιθεώρησης Εργασίας, Υπηρεσία Ελέγχου και Επιθεώρησης για Ακτινοβολίες, </a:t>
            </a: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Υπουργείο Εργασίας</a:t>
            </a:r>
            <a:endParaRPr lang="en-GB"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Έχουμε 8 σταθερούς σταθμούς μέτρησης ραδιενέργειας στην ατμόσφαιρα, υπό την εποπτεία του </a:t>
            </a: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Τ.Ε.Ε.</a:t>
            </a:r>
          </a:p>
          <a:p>
            <a:pPr>
              <a:lnSpc>
                <a:spcPts val="2500"/>
              </a:lnSpc>
            </a:pP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Έχει προγραμματιστεί </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η τοποθέτηση </a:t>
            </a: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δυο ακόμα, ένα στην Ίνια και ένα στο Παραλίμνι. </a:t>
            </a:r>
          </a:p>
          <a:p>
            <a:pPr>
              <a:lnSpc>
                <a:spcPts val="2500"/>
              </a:lnSpc>
            </a:pP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Τοποθετήθηκαν 3 αισθητήρες στη θάλασσα</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GB"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endParaRPr lang="el-GR"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Η Κύπρος βρίσκεται περίπου 100 (Λευκωσία) χιλιόμετρα μακριά από το πυρηνικό εργοστάσιο. Μέση ταχύτητα ανέμων από Τουρκία προς Κύπρο (5 </a:t>
            </a:r>
            <a:r>
              <a:rPr lang="en-US" kern="100" dirty="0">
                <a:solidFill>
                  <a:prstClr val="white"/>
                </a:solidFill>
                <a:latin typeface="Arial" panose="020B0604020202020204" pitchFamily="34" charset="0"/>
                <a:ea typeface="Calibri" panose="020F0502020204030204" pitchFamily="34" charset="0"/>
                <a:cs typeface="Arial" panose="020B0604020202020204" pitchFamily="34" charset="0"/>
              </a:rPr>
              <a:t>m</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a:t>
            </a:r>
            <a:r>
              <a:rPr lang="en-US" kern="100" dirty="0">
                <a:solidFill>
                  <a:prstClr val="white"/>
                </a:solidFill>
                <a:latin typeface="Arial" panose="020B0604020202020204" pitchFamily="34" charset="0"/>
                <a:ea typeface="Calibri" panose="020F0502020204030204" pitchFamily="34" charset="0"/>
                <a:cs typeface="Arial" panose="020B0604020202020204" pitchFamily="34" charset="0"/>
              </a:rPr>
              <a:t>s</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 δηλ. απαιτούνται περίπου 330 λεπτά για να φτάσει στη  Λευκωσία. </a:t>
            </a:r>
          </a:p>
        </p:txBody>
      </p:sp>
      <p:pic>
        <p:nvPicPr>
          <p:cNvPr id="6" name="Picture 5">
            <a:extLst>
              <a:ext uri="{FF2B5EF4-FFF2-40B4-BE49-F238E27FC236}">
                <a16:creationId xmlns:a16="http://schemas.microsoft.com/office/drawing/2014/main" id="{CCDEF1AD-3623-A87F-537F-62F93F9747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1173" y="1237671"/>
            <a:ext cx="5430449" cy="4554037"/>
          </a:xfrm>
          <a:prstGeom prst="rect">
            <a:avLst/>
          </a:prstGeom>
          <a:noFill/>
          <a:ln>
            <a:noFill/>
          </a:ln>
        </p:spPr>
      </p:pic>
    </p:spTree>
    <p:extLst>
      <p:ext uri="{BB962C8B-B14F-4D97-AF65-F5344CB8AC3E}">
        <p14:creationId xmlns:p14="http://schemas.microsoft.com/office/powerpoint/2010/main" val="2617520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BEB7C59F-57F3-8CED-7576-D030AB95810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7871A2-7952-A2CE-A199-88684A593AB2}"/>
              </a:ext>
            </a:extLst>
          </p:cNvPr>
          <p:cNvSpPr txBox="1"/>
          <p:nvPr/>
        </p:nvSpPr>
        <p:spPr>
          <a:xfrm>
            <a:off x="377942" y="636599"/>
            <a:ext cx="11379949" cy="5790752"/>
          </a:xfrm>
          <a:prstGeom prst="rect">
            <a:avLst/>
          </a:prstGeom>
          <a:noFill/>
        </p:spPr>
        <p:txBody>
          <a:bodyPr wrap="square">
            <a:spAutoFit/>
          </a:bodyPr>
          <a:lstStyle/>
          <a:p>
            <a:pPr algn="ctr">
              <a:lnSpc>
                <a:spcPct val="107000"/>
              </a:lnSpc>
              <a:spcAft>
                <a:spcPts val="800"/>
              </a:spcAft>
            </a:pPr>
            <a:r>
              <a:rPr lang="el-GR" b="1" dirty="0">
                <a:solidFill>
                  <a:prstClr val="white"/>
                </a:solidFill>
                <a:latin typeface="Arial" panose="020B0604020202020204" pitchFamily="34" charset="0"/>
                <a:ea typeface="Calibri" panose="020F0502020204030204" pitchFamily="34" charset="0"/>
                <a:cs typeface="Arial" panose="020B0604020202020204" pitchFamily="34" charset="0"/>
              </a:rPr>
              <a:t>Μετρήσεις επιπέδων ιονίζουσας ακτινοβολίας / ραδιενέργειας στην ατμόσφαιρα, έδαφος, επιφανειακά ύδατα, τρόφιμα</a:t>
            </a:r>
            <a:r>
              <a:rPr lang="en-GB"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l-GR" b="1" dirty="0">
                <a:solidFill>
                  <a:prstClr val="white"/>
                </a:solidFill>
                <a:latin typeface="Arial" panose="020B0604020202020204" pitchFamily="34" charset="0"/>
                <a:ea typeface="Calibri" panose="020F0502020204030204" pitchFamily="34" charset="0"/>
                <a:cs typeface="Arial" panose="020B0604020202020204" pitchFamily="34" charset="0"/>
              </a:rPr>
              <a:t>και άγρια ζωή</a:t>
            </a:r>
          </a:p>
          <a:p>
            <a:pPr algn="ctr">
              <a:lnSpc>
                <a:spcPct val="107000"/>
              </a:lnSpc>
              <a:spcAft>
                <a:spcPts val="800"/>
              </a:spcAft>
            </a:pPr>
            <a:endParaRPr lang="el-GR" sz="1600" b="1" dirty="0">
              <a:solidFill>
                <a:prstClr val="white"/>
              </a:solidFill>
              <a:latin typeface="Arial" panose="020B0604020202020204" pitchFamily="34" charset="0"/>
              <a:cs typeface="Arial" panose="020B0604020202020204" pitchFamily="34" charset="0"/>
            </a:endParaRPr>
          </a:p>
          <a:p>
            <a:pPr>
              <a:lnSpc>
                <a:spcPct val="107000"/>
              </a:lnSpc>
              <a:spcAft>
                <a:spcPts val="800"/>
              </a:spcAft>
            </a:pPr>
            <a:r>
              <a:rPr lang="el-GR" sz="1600" b="1" u="sng" kern="100" dirty="0">
                <a:solidFill>
                  <a:prstClr val="white"/>
                </a:solidFill>
                <a:latin typeface="Arial" panose="020B0604020202020204" pitchFamily="34" charset="0"/>
                <a:ea typeface="Calibri" panose="020F0502020204030204" pitchFamily="34" charset="0"/>
              </a:rPr>
              <a:t>Σημερινή Κατάσταση</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sz="1600" b="1" kern="100" dirty="0">
                <a:solidFill>
                  <a:prstClr val="white"/>
                </a:solidFill>
                <a:latin typeface="Arial" panose="020B0604020202020204" pitchFamily="34" charset="0"/>
                <a:ea typeface="Calibri" panose="020F0502020204030204" pitchFamily="34" charset="0"/>
              </a:rPr>
              <a:t>1. Τμήμα Επιθεώρησης Εργασίας υπεύθυνο για Μετρήσεις και Δειγματοληψία </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tabLst>
                <a:tab pos="457200" algn="l"/>
              </a:tabLst>
            </a:pPr>
            <a:r>
              <a:rPr lang="el-GR" sz="1600" kern="100" dirty="0">
                <a:solidFill>
                  <a:prstClr val="white"/>
                </a:solidFill>
                <a:latin typeface="Arial" panose="020B0604020202020204" pitchFamily="34" charset="0"/>
                <a:ea typeface="Calibri" panose="020F0502020204030204" pitchFamily="34" charset="0"/>
              </a:rPr>
              <a:t>Ατμοσφαιρικός αέρας </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tabLst>
                <a:tab pos="457200" algn="l"/>
              </a:tabLst>
            </a:pPr>
            <a:r>
              <a:rPr lang="el-GR" sz="1600" kern="100" dirty="0">
                <a:solidFill>
                  <a:prstClr val="white"/>
                </a:solidFill>
                <a:latin typeface="Arial" panose="020B0604020202020204" pitchFamily="34" charset="0"/>
                <a:ea typeface="Calibri" panose="020F0502020204030204" pitchFamily="34" charset="0"/>
              </a:rPr>
              <a:t>Ραδόνιο</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tabLst>
                <a:tab pos="457200" algn="l"/>
              </a:tabLst>
            </a:pPr>
            <a:r>
              <a:rPr lang="el-GR" sz="1600" kern="100" dirty="0">
                <a:solidFill>
                  <a:prstClr val="white"/>
                </a:solidFill>
                <a:latin typeface="Arial" panose="020B0604020202020204" pitchFamily="34" charset="0"/>
                <a:ea typeface="Calibri" panose="020F0502020204030204" pitchFamily="34" charset="0"/>
              </a:rPr>
              <a:t>Ύδατα </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n-GB" sz="1600" b="1" kern="100" dirty="0">
                <a:solidFill>
                  <a:prstClr val="white"/>
                </a:solidFill>
                <a:latin typeface="Arial" panose="020B0604020202020204" pitchFamily="34" charset="0"/>
                <a:ea typeface="Calibri" panose="020F0502020204030204" pitchFamily="34" charset="0"/>
              </a:rPr>
              <a:t>2. </a:t>
            </a:r>
            <a:r>
              <a:rPr lang="el-GR" sz="1600" b="1" kern="100" dirty="0">
                <a:solidFill>
                  <a:prstClr val="white"/>
                </a:solidFill>
                <a:latin typeface="Arial" panose="020B0604020202020204" pitchFamily="34" charset="0"/>
                <a:ea typeface="Calibri" panose="020F0502020204030204" pitchFamily="34" charset="0"/>
              </a:rPr>
              <a:t>Χημείο του Κράτους (διενεργεί τις μετρήσεις)</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tabLst>
                <a:tab pos="457200" algn="l"/>
              </a:tabLst>
            </a:pPr>
            <a:r>
              <a:rPr lang="el-GR" sz="1600" kern="100" dirty="0">
                <a:solidFill>
                  <a:prstClr val="white"/>
                </a:solidFill>
                <a:latin typeface="Arial" panose="020B0604020202020204" pitchFamily="34" charset="0"/>
                <a:ea typeface="Calibri" panose="020F0502020204030204" pitchFamily="34" charset="0"/>
              </a:rPr>
              <a:t>Έδαφος</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tabLst>
                <a:tab pos="457200" algn="l"/>
              </a:tabLst>
            </a:pPr>
            <a:r>
              <a:rPr lang="el-GR" sz="1600" kern="100" dirty="0">
                <a:solidFill>
                  <a:prstClr val="white"/>
                </a:solidFill>
                <a:latin typeface="Arial" panose="020B0604020202020204" pitchFamily="34" charset="0"/>
                <a:ea typeface="Calibri" panose="020F0502020204030204" pitchFamily="34" charset="0"/>
              </a:rPr>
              <a:t>Ύδατα</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tabLst>
                <a:tab pos="457200" algn="l"/>
              </a:tabLst>
            </a:pPr>
            <a:r>
              <a:rPr lang="en-GB" sz="1600" kern="100" dirty="0">
                <a:solidFill>
                  <a:prstClr val="white"/>
                </a:solidFill>
                <a:latin typeface="Arial" panose="020B0604020202020204" pitchFamily="34" charset="0"/>
                <a:ea typeface="Calibri" panose="020F0502020204030204" pitchFamily="34" charset="0"/>
              </a:rPr>
              <a:t>T</a:t>
            </a:r>
            <a:r>
              <a:rPr lang="el-GR" sz="1600" kern="100" dirty="0">
                <a:solidFill>
                  <a:prstClr val="white"/>
                </a:solidFill>
                <a:latin typeface="Arial" panose="020B0604020202020204" pitchFamily="34" charset="0"/>
                <a:ea typeface="Calibri" panose="020F0502020204030204" pitchFamily="34" charset="0"/>
              </a:rPr>
              <a:t>ρόφιμα (φρέσκα λαχανικά, φρούτα)</a:t>
            </a:r>
            <a:r>
              <a:rPr lang="en-GB" sz="1600" kern="100" dirty="0">
                <a:solidFill>
                  <a:prstClr val="white"/>
                </a:solidFill>
                <a:latin typeface="Arial" panose="020B0604020202020204" pitchFamily="34" charset="0"/>
                <a:ea typeface="Calibri" panose="020F0502020204030204" pitchFamily="34" charset="0"/>
              </a:rPr>
              <a:t>, </a:t>
            </a:r>
            <a:r>
              <a:rPr lang="el-GR" sz="1600" kern="100" dirty="0">
                <a:solidFill>
                  <a:prstClr val="white"/>
                </a:solidFill>
                <a:latin typeface="Arial" panose="020B0604020202020204" pitchFamily="34" charset="0"/>
                <a:ea typeface="Calibri" panose="020F0502020204030204" pitchFamily="34" charset="0"/>
              </a:rPr>
              <a:t>Γάλα</a:t>
            </a:r>
            <a:r>
              <a:rPr lang="en-GB" sz="1600" kern="100" dirty="0">
                <a:solidFill>
                  <a:prstClr val="white"/>
                </a:solidFill>
                <a:latin typeface="Arial" panose="020B0604020202020204" pitchFamily="34" charset="0"/>
                <a:ea typeface="Calibri" panose="020F0502020204030204" pitchFamily="34" charset="0"/>
              </a:rPr>
              <a:t>, </a:t>
            </a:r>
            <a:r>
              <a:rPr lang="el-GR" sz="1600" kern="100" dirty="0">
                <a:solidFill>
                  <a:prstClr val="white"/>
                </a:solidFill>
                <a:latin typeface="Arial" panose="020B0604020202020204" pitchFamily="34" charset="0"/>
                <a:ea typeface="Calibri" panose="020F0502020204030204" pitchFamily="34" charset="0"/>
              </a:rPr>
              <a:t>Ζωοτροφές κ.ά.</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n-GB" sz="1600" b="1" kern="100" dirty="0">
                <a:solidFill>
                  <a:prstClr val="white"/>
                </a:solidFill>
                <a:latin typeface="Arial" panose="020B0604020202020204" pitchFamily="34" charset="0"/>
                <a:ea typeface="Calibri" panose="020F0502020204030204" pitchFamily="34" charset="0"/>
              </a:rPr>
              <a:t>3. </a:t>
            </a:r>
            <a:r>
              <a:rPr lang="el-GR" sz="1600" b="1" kern="100" dirty="0">
                <a:solidFill>
                  <a:prstClr val="white"/>
                </a:solidFill>
                <a:latin typeface="Arial" panose="020B0604020202020204" pitchFamily="34" charset="0"/>
                <a:ea typeface="Calibri" panose="020F0502020204030204" pitchFamily="34" charset="0"/>
              </a:rPr>
              <a:t>Πολιτική Άμυνα</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tabLst>
                <a:tab pos="457200" algn="l"/>
              </a:tabLst>
            </a:pPr>
            <a:r>
              <a:rPr lang="el-GR" sz="1600" kern="100" dirty="0">
                <a:solidFill>
                  <a:prstClr val="white"/>
                </a:solidFill>
                <a:latin typeface="Arial" panose="020B0604020202020204" pitchFamily="34" charset="0"/>
                <a:ea typeface="Calibri" panose="020F0502020204030204" pitchFamily="34" charset="0"/>
              </a:rPr>
              <a:t>Σημείο Επαφής με το </a:t>
            </a:r>
            <a:r>
              <a:rPr lang="en-GB" sz="1600" kern="100" dirty="0">
                <a:solidFill>
                  <a:prstClr val="white"/>
                </a:solidFill>
                <a:latin typeface="Arial" panose="020B0604020202020204" pitchFamily="34" charset="0"/>
                <a:ea typeface="Calibri" panose="020F0502020204030204" pitchFamily="34" charset="0"/>
              </a:rPr>
              <a:t>ECUIRE </a:t>
            </a:r>
            <a:r>
              <a:rPr lang="el-GR" sz="1600" kern="100" dirty="0">
                <a:solidFill>
                  <a:prstClr val="white"/>
                </a:solidFill>
                <a:latin typeface="Arial" panose="020B0604020202020204" pitchFamily="34" charset="0"/>
                <a:ea typeface="Calibri" panose="020F0502020204030204" pitchFamily="34" charset="0"/>
              </a:rPr>
              <a:t>σε 24ωρη βάση</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tabLst>
                <a:tab pos="457200" algn="l"/>
              </a:tabLst>
            </a:pPr>
            <a:r>
              <a:rPr lang="el-GR" sz="1600" kern="100" dirty="0">
                <a:solidFill>
                  <a:prstClr val="white"/>
                </a:solidFill>
                <a:latin typeface="Arial" panose="020B0604020202020204" pitchFamily="34" charset="0"/>
                <a:ea typeface="Calibri" panose="020F0502020204030204" pitchFamily="34" charset="0"/>
              </a:rPr>
              <a:t>Καμιά επαφή με το </a:t>
            </a:r>
            <a:r>
              <a:rPr lang="en-GB" sz="1600" kern="100" dirty="0">
                <a:solidFill>
                  <a:prstClr val="white"/>
                </a:solidFill>
                <a:latin typeface="Arial" panose="020B0604020202020204" pitchFamily="34" charset="0"/>
                <a:ea typeface="Calibri" panose="020F0502020204030204" pitchFamily="34" charset="0"/>
              </a:rPr>
              <a:t>EURDEP</a:t>
            </a:r>
            <a:endParaRPr lang="en-US" sz="1600"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n-GB" sz="1600" b="1" kern="100" dirty="0">
                <a:solidFill>
                  <a:prstClr val="white"/>
                </a:solidFill>
                <a:latin typeface="Arial" panose="020B0604020202020204" pitchFamily="34" charset="0"/>
                <a:ea typeface="Calibri" panose="020F0502020204030204" pitchFamily="34" charset="0"/>
              </a:rPr>
              <a:t>4. </a:t>
            </a:r>
            <a:r>
              <a:rPr lang="el-GR" sz="1600" b="1" kern="100" dirty="0">
                <a:solidFill>
                  <a:prstClr val="white"/>
                </a:solidFill>
                <a:latin typeface="Arial" panose="020B0604020202020204" pitchFamily="34" charset="0"/>
                <a:ea typeface="Calibri" panose="020F0502020204030204" pitchFamily="34" charset="0"/>
              </a:rPr>
              <a:t>Συμβούλιο Ακτινοπροστασίας και Πυρηνικής Ασφάλειας στο Υπουργείο Εργασίας</a:t>
            </a:r>
            <a:endParaRPr lang="en-US" sz="1600" b="1"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169186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EFAE06A7-58E7-C9B3-CF7D-B3C166934EA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749C89-A748-6C36-CF87-7D158D7803DB}"/>
              </a:ext>
            </a:extLst>
          </p:cNvPr>
          <p:cNvSpPr txBox="1"/>
          <p:nvPr/>
        </p:nvSpPr>
        <p:spPr>
          <a:xfrm>
            <a:off x="531466" y="1465587"/>
            <a:ext cx="10503243" cy="4114909"/>
          </a:xfrm>
          <a:prstGeom prst="rect">
            <a:avLst/>
          </a:prstGeom>
          <a:noFill/>
        </p:spPr>
        <p:txBody>
          <a:bodyPr wrap="square">
            <a:spAutoFit/>
          </a:bodyPr>
          <a:lstStyle/>
          <a:p>
            <a:pPr algn="ctr">
              <a:lnSpc>
                <a:spcPct val="107000"/>
              </a:lnSpc>
              <a:spcAft>
                <a:spcPts val="800"/>
              </a:spcAft>
            </a:pPr>
            <a:r>
              <a:rPr lang="el-GR" sz="2000" b="1" dirty="0">
                <a:solidFill>
                  <a:prstClr val="white"/>
                </a:solidFill>
                <a:latin typeface="Arial" panose="020B0604020202020204" pitchFamily="34" charset="0"/>
                <a:ea typeface="Calibri" panose="020F0502020204030204" pitchFamily="34" charset="0"/>
                <a:cs typeface="Arial" panose="020B0604020202020204" pitchFamily="34" charset="0"/>
              </a:rPr>
              <a:t>Μετρήσεις επιπέδων ιονίζουσας ακτινοβολίας / ραδιενέργειας στην ατμόσφαιρα, έδαφος, επιφανειακά ύδατα, τρόφιμα</a:t>
            </a:r>
            <a:r>
              <a:rPr lang="en-GB" sz="2000" b="1"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l-GR" sz="2000" b="1" dirty="0">
                <a:solidFill>
                  <a:prstClr val="white"/>
                </a:solidFill>
                <a:latin typeface="Arial" panose="020B0604020202020204" pitchFamily="34" charset="0"/>
                <a:ea typeface="Calibri" panose="020F0502020204030204" pitchFamily="34" charset="0"/>
                <a:cs typeface="Arial" panose="020B0604020202020204" pitchFamily="34" charset="0"/>
              </a:rPr>
              <a:t>και άγρια ζωή</a:t>
            </a:r>
            <a:endParaRPr lang="el-GR" sz="2000" b="1" dirty="0">
              <a:solidFill>
                <a:prstClr val="white"/>
              </a:solidFill>
              <a:latin typeface="Arial" panose="020B0604020202020204" pitchFamily="34" charset="0"/>
              <a:cs typeface="Arial" panose="020B0604020202020204" pitchFamily="34" charset="0"/>
            </a:endParaRPr>
          </a:p>
          <a:p>
            <a:pPr algn="just">
              <a:lnSpc>
                <a:spcPct val="107000"/>
              </a:lnSpc>
              <a:spcAft>
                <a:spcPts val="800"/>
              </a:spcAft>
            </a:pPr>
            <a:endParaRPr lang="el-GR" b="1" u="sng"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b="1" u="sng" kern="100" dirty="0">
                <a:solidFill>
                  <a:prstClr val="white"/>
                </a:solidFill>
                <a:latin typeface="Arial" panose="020B0604020202020204" pitchFamily="34" charset="0"/>
                <a:ea typeface="Calibri" panose="020F0502020204030204" pitchFamily="34" charset="0"/>
              </a:rPr>
              <a:t>Σημερινή Κατάσταση</a:t>
            </a:r>
            <a:endParaRPr lang="el-GR"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Σύμφωνα με την έκθεση της αρμόδιας επιτροπής της Ε.Ε. 03/2023, το </a:t>
            </a:r>
            <a:r>
              <a:rPr lang="el-GR" b="1" kern="100" dirty="0">
                <a:solidFill>
                  <a:prstClr val="white"/>
                </a:solidFill>
                <a:latin typeface="Arial" panose="020B0604020202020204" pitchFamily="34" charset="0"/>
                <a:ea typeface="Calibri" panose="020F0502020204030204" pitchFamily="34" charset="0"/>
              </a:rPr>
              <a:t>Χημείο του Κράτους </a:t>
            </a:r>
            <a:r>
              <a:rPr lang="el-GR" kern="100" dirty="0">
                <a:solidFill>
                  <a:prstClr val="white"/>
                </a:solidFill>
                <a:latin typeface="Arial" panose="020B0604020202020204" pitchFamily="34" charset="0"/>
                <a:ea typeface="Calibri" panose="020F0502020204030204" pitchFamily="34" charset="0"/>
              </a:rPr>
              <a:t>ΔΕΝ ΘΑ ΕΙΝΑΙ ΣΕ ΘΕΣΗ να ανταπεξέλθει σε περίπτωση ραδιολογικής κατάστασης έκτακτης ανάγκης. </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ΑΙΤΙΟΛΟΓΗΣΗ «Υπάρχουν ελλείψεις σε προσωπικό αλλά και σε εξοπλισμό, που παρεμποδίζουν την ποιότητα και ποσότητα των μετρήσεων»</a:t>
            </a:r>
          </a:p>
          <a:p>
            <a:pPr algn="just">
              <a:lnSpc>
                <a:spcPct val="107000"/>
              </a:lnSpc>
              <a:spcAft>
                <a:spcPts val="800"/>
              </a:spcAft>
            </a:pPr>
            <a:endParaRPr lang="el-GR" b="1"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a:t>
            </a:r>
            <a:r>
              <a:rPr lang="en-US" b="1" kern="100" dirty="0">
                <a:solidFill>
                  <a:prstClr val="white"/>
                </a:solidFill>
                <a:latin typeface="Arial" panose="020B0604020202020204" pitchFamily="34" charset="0"/>
                <a:ea typeface="Calibri" panose="020F0502020204030204" pitchFamily="34" charset="0"/>
              </a:rPr>
              <a:t>Routine and emergency radioactivity monitoring arrangements</a:t>
            </a:r>
            <a:endParaRPr lang="el-GR" b="1"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n-US" b="1" kern="100" dirty="0">
                <a:solidFill>
                  <a:prstClr val="white"/>
                </a:solidFill>
                <a:latin typeface="Arial" panose="020B0604020202020204" pitchFamily="34" charset="0"/>
                <a:ea typeface="Calibri" panose="020F0502020204030204" pitchFamily="34" charset="0"/>
              </a:rPr>
              <a:t>Monitoring of radioactivity in drinking water and foodstuffs 8 – 10 March 2023</a:t>
            </a:r>
            <a:r>
              <a:rPr lang="el-GR" kern="100" dirty="0">
                <a:solidFill>
                  <a:prstClr val="white"/>
                </a:solidFill>
                <a:latin typeface="Arial" panose="020B0604020202020204" pitchFamily="34" charset="0"/>
                <a:ea typeface="Calibri" panose="020F0502020204030204" pitchFamily="34" charset="0"/>
              </a:rPr>
              <a:t>)</a:t>
            </a:r>
            <a:endParaRPr lang="en-US"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444877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9361D695-2471-6CD3-E6CF-93FDAA7CF6E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32FD1C8-9CCF-B81B-BEA9-27A3456FFBE5}"/>
              </a:ext>
            </a:extLst>
          </p:cNvPr>
          <p:cNvSpPr txBox="1"/>
          <p:nvPr/>
        </p:nvSpPr>
        <p:spPr>
          <a:xfrm>
            <a:off x="361466" y="518140"/>
            <a:ext cx="11414897" cy="5878404"/>
          </a:xfrm>
          <a:prstGeom prst="rect">
            <a:avLst/>
          </a:prstGeom>
          <a:noFill/>
        </p:spPr>
        <p:txBody>
          <a:bodyPr wrap="square">
            <a:spAutoFit/>
          </a:bodyPr>
          <a:lstStyle/>
          <a:p>
            <a:pPr>
              <a:lnSpc>
                <a:spcPct val="150000"/>
              </a:lnSpc>
            </a:pPr>
            <a:r>
              <a:rPr lang="el-GR"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ΠΑΡΑΚΟΛΟΥΘΗΣΗ της ΚΑΤΑΣΤΑΣΗΣ πριν και μετά από ένα πιθανό συμβάν</a:t>
            </a:r>
            <a:endParaRPr lang="en-US" sz="16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Ραδιολογικές συνέπειες:</a:t>
            </a:r>
          </a:p>
          <a:p>
            <a:pPr>
              <a:lnSpc>
                <a:spcPts val="2500"/>
              </a:lnSpc>
            </a:pPr>
            <a:r>
              <a:rPr lang="de-DE" sz="1600" kern="100" dirty="0">
                <a:solidFill>
                  <a:prstClr val="white"/>
                </a:solidFill>
                <a:latin typeface="Arial" panose="020B0604020202020204" pitchFamily="34" charset="0"/>
                <a:ea typeface="Calibri" panose="020F0502020204030204" pitchFamily="34" charset="0"/>
                <a:cs typeface="Arial" panose="020B0604020202020204" pitchFamily="34" charset="0"/>
              </a:rPr>
              <a:t>"NICHT alles was messbar ist, ist auch gefährlich"</a:t>
            </a: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 ΔΕΝ ΕΙΝΑΙ ΕΠΙΚΙΝΔΥΝΟ, ΟΤΙ ΕΙΝΑΙ ΜΕΤΡΗΣΙΜΟ.</a:t>
            </a:r>
          </a:p>
          <a:p>
            <a:pPr>
              <a:lnSpc>
                <a:spcPts val="2500"/>
              </a:lnSpc>
            </a:pPr>
            <a:r>
              <a:rPr lang="el-GR"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Ραδιοϊσότοπα </a:t>
            </a:r>
            <a:r>
              <a:rPr lang="en-US"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CS</a:t>
            </a:r>
            <a:r>
              <a:rPr lang="el-GR"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-137 και </a:t>
            </a:r>
            <a:r>
              <a:rPr lang="en-US"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I</a:t>
            </a:r>
            <a:r>
              <a:rPr lang="el-GR"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-131</a:t>
            </a:r>
            <a:endParaRPr lang="en-US" sz="1600" b="1"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Αποτελούν περίπου το 95% της ολικής εκλυθείσας ακτινοβολίας.</a:t>
            </a:r>
            <a:endParaRPr lang="en-US" sz="16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Ο μεγαλύτερος κίνδυνος προέρχεται από την εσωτερική ακτινοβολία (εισπνοή, κατάποση) και λιγότερο από την εξωτερική ακτινοβολία (ατμόσφαιρα, έδαφος).</a:t>
            </a:r>
          </a:p>
          <a:p>
            <a:pPr>
              <a:lnSpc>
                <a:spcPts val="2500"/>
              </a:lnSpc>
            </a:pPr>
            <a:endParaRPr lang="el-GR" sz="1600" b="1"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Ραδιολογικές συνέπειες: Το χειρότερο σενάριο</a:t>
            </a:r>
            <a:endParaRPr lang="en-US" sz="16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Σε περίπτωση σημαντικής έκλυσης ραδιενέργειας και καιρικών συνθηκών που θα φέρουν αέριες μάζες από την Τουρκία στην Κύπρο, οι μέγιστες τιμές που έχουν τεθεί για τη γεωργία στην Κύπρο θα μπορούσαν να ξεπεραστούν. </a:t>
            </a:r>
            <a:endParaRPr lang="en-US" sz="16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Τότε θα είναι απαραίτητος έλεγχος των ζωοτροφών και των τροφίμων.</a:t>
            </a:r>
            <a:endParaRPr lang="en-US" sz="16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Θα χρειαζόταν απαγόρευση εμπορίας μολυσμένων προϊόντων.</a:t>
            </a:r>
            <a:endParaRPr lang="en-US" sz="16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Κατά συνέπεια, θα ήταν απαραίτητο να ληφθούν εκτεταμένα μέτρα για την προστασία του πληθυσμού.</a:t>
            </a:r>
          </a:p>
          <a:p>
            <a:pPr>
              <a:lnSpc>
                <a:spcPts val="2500"/>
              </a:lnSpc>
            </a:pPr>
            <a:endPar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b="1" kern="100" dirty="0">
                <a:solidFill>
                  <a:prstClr val="white"/>
                </a:solidFill>
                <a:latin typeface="Arial" panose="020B0604020202020204" pitchFamily="34" charset="0"/>
                <a:ea typeface="Calibri" panose="020F0502020204030204" pitchFamily="34" charset="0"/>
                <a:cs typeface="Arial" panose="020B0604020202020204" pitchFamily="34" charset="0"/>
              </a:rPr>
              <a:t>Γεωπολιτικές Συνέπειες, Εφιαλτικό Σενάριο</a:t>
            </a: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1600"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ts val="2500"/>
              </a:lnSpc>
            </a:pP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Η πιθανή Ηλεκτρική Σύνδεση Τουρκία – Κατεχόμενα	</a:t>
            </a:r>
          </a:p>
          <a:p>
            <a:pPr>
              <a:lnSpc>
                <a:spcPts val="2500"/>
              </a:lnSpc>
            </a:pPr>
            <a:r>
              <a:rPr lang="el-GR" sz="1600" kern="100" dirty="0">
                <a:solidFill>
                  <a:prstClr val="white"/>
                </a:solidFill>
                <a:latin typeface="Arial" panose="020B0604020202020204" pitchFamily="34" charset="0"/>
                <a:ea typeface="Calibri" panose="020F0502020204030204" pitchFamily="34" charset="0"/>
                <a:cs typeface="Arial" panose="020B0604020202020204" pitchFamily="34" charset="0"/>
              </a:rPr>
              <a:t>Πράσινη - Φθηνή Ενέργεια</a:t>
            </a:r>
          </a:p>
        </p:txBody>
      </p:sp>
      <p:pic>
        <p:nvPicPr>
          <p:cNvPr id="2" name="Picture 1">
            <a:extLst>
              <a:ext uri="{FF2B5EF4-FFF2-40B4-BE49-F238E27FC236}">
                <a16:creationId xmlns:a16="http://schemas.microsoft.com/office/drawing/2014/main" id="{6A8455D8-2E11-E4C9-1B3D-B90B9A609DFE}"/>
              </a:ext>
            </a:extLst>
          </p:cNvPr>
          <p:cNvPicPr>
            <a:picLocks noChangeAspect="1"/>
          </p:cNvPicPr>
          <p:nvPr/>
        </p:nvPicPr>
        <p:blipFill>
          <a:blip r:embed="rId3"/>
          <a:stretch>
            <a:fillRect/>
          </a:stretch>
        </p:blipFill>
        <p:spPr>
          <a:xfrm>
            <a:off x="8696918" y="5240601"/>
            <a:ext cx="3133616" cy="1280271"/>
          </a:xfrm>
          <a:prstGeom prst="rect">
            <a:avLst/>
          </a:prstGeom>
        </p:spPr>
      </p:pic>
    </p:spTree>
    <p:extLst>
      <p:ext uri="{BB962C8B-B14F-4D97-AF65-F5344CB8AC3E}">
        <p14:creationId xmlns:p14="http://schemas.microsoft.com/office/powerpoint/2010/main" val="4125735200"/>
      </p:ext>
    </p:extLst>
  </p:cSld>
  <p:clrMapOvr>
    <a:masterClrMapping/>
  </p:clrMapOvr>
</p:sld>
</file>

<file path=ppt/theme/theme1.xml><?xml version="1.0" encoding="utf-8"?>
<a:theme xmlns:a="http://schemas.openxmlformats.org/drawingml/2006/main" name="DividendVTI">
  <a:themeElements>
    <a:clrScheme name="Custom 10">
      <a:dk1>
        <a:sysClr val="windowText" lastClr="000000"/>
      </a:dk1>
      <a:lt1>
        <a:sysClr val="window" lastClr="FFFFFF"/>
      </a:lt1>
      <a:dk2>
        <a:srgbClr val="3D3D3D"/>
      </a:dk2>
      <a:lt2>
        <a:srgbClr val="EBEBEB"/>
      </a:lt2>
      <a:accent1>
        <a:srgbClr val="ED8428"/>
      </a:accent1>
      <a:accent2>
        <a:srgbClr val="E6C46D"/>
      </a:accent2>
      <a:accent3>
        <a:srgbClr val="465359"/>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52848763_TF45205285_Win32" id="{512915A2-2AB9-4EE3-80AA-D8F6366BE079}" vid="{B6D99418-21CE-40BE-AD04-F937B08DC4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5082</TotalTime>
  <Words>932</Words>
  <Application>Microsoft Office PowerPoint</Application>
  <PresentationFormat>Widescreen</PresentationFormat>
  <Paragraphs>99</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Gill Sans MT</vt:lpstr>
      <vt:lpstr>Wingdings 2</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Pantelakis</dc:creator>
  <cp:lastModifiedBy>Katerina Hadjistylli</cp:lastModifiedBy>
  <cp:revision>281</cp:revision>
  <cp:lastPrinted>2024-11-20T14:25:44Z</cp:lastPrinted>
  <dcterms:created xsi:type="dcterms:W3CDTF">2024-02-25T09:40:06Z</dcterms:created>
  <dcterms:modified xsi:type="dcterms:W3CDTF">2024-12-09T15:45:58Z</dcterms:modified>
</cp:coreProperties>
</file>